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3" r:id="rId11"/>
    <p:sldId id="262" r:id="rId1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EB3E-D00F-40AC-BD89-C0BE050B83D3}" type="datetimeFigureOut">
              <a:rPr lang="es-AR" smtClean="0"/>
              <a:t>24/04/18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08CC4-F8B6-4985-8267-A9F6A2FD8023}" type="slidenum">
              <a:rPr lang="es-AR" smtClean="0"/>
              <a:t>‹Nr.›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EB3E-D00F-40AC-BD89-C0BE050B83D3}" type="datetimeFigureOut">
              <a:rPr lang="es-AR" smtClean="0"/>
              <a:t>24/04/18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08CC4-F8B6-4985-8267-A9F6A2FD8023}" type="slidenum">
              <a:rPr lang="es-AR" smtClean="0"/>
              <a:t>‹Nr.›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EB3E-D00F-40AC-BD89-C0BE050B83D3}" type="datetimeFigureOut">
              <a:rPr lang="es-AR" smtClean="0"/>
              <a:t>24/04/18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08CC4-F8B6-4985-8267-A9F6A2FD8023}" type="slidenum">
              <a:rPr lang="es-AR" smtClean="0"/>
              <a:t>‹Nr.›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EB3E-D00F-40AC-BD89-C0BE050B83D3}" type="datetimeFigureOut">
              <a:rPr lang="es-AR" smtClean="0"/>
              <a:t>24/04/18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08CC4-F8B6-4985-8267-A9F6A2FD8023}" type="slidenum">
              <a:rPr lang="es-AR" smtClean="0"/>
              <a:t>‹Nr.›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EB3E-D00F-40AC-BD89-C0BE050B83D3}" type="datetimeFigureOut">
              <a:rPr lang="es-AR" smtClean="0"/>
              <a:t>24/04/18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08CC4-F8B6-4985-8267-A9F6A2FD8023}" type="slidenum">
              <a:rPr lang="es-AR" smtClean="0"/>
              <a:t>‹Nr.›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EB3E-D00F-40AC-BD89-C0BE050B83D3}" type="datetimeFigureOut">
              <a:rPr lang="es-AR" smtClean="0"/>
              <a:t>24/04/18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08CC4-F8B6-4985-8267-A9F6A2FD8023}" type="slidenum">
              <a:rPr lang="es-AR" smtClean="0"/>
              <a:t>‹Nr.›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EB3E-D00F-40AC-BD89-C0BE050B83D3}" type="datetimeFigureOut">
              <a:rPr lang="es-AR" smtClean="0"/>
              <a:t>24/04/18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08CC4-F8B6-4985-8267-A9F6A2FD8023}" type="slidenum">
              <a:rPr lang="es-AR" smtClean="0"/>
              <a:t>‹Nr.›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EB3E-D00F-40AC-BD89-C0BE050B83D3}" type="datetimeFigureOut">
              <a:rPr lang="es-AR" smtClean="0"/>
              <a:t>24/04/18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08CC4-F8B6-4985-8267-A9F6A2FD8023}" type="slidenum">
              <a:rPr lang="es-AR" smtClean="0"/>
              <a:t>‹Nr.›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EB3E-D00F-40AC-BD89-C0BE050B83D3}" type="datetimeFigureOut">
              <a:rPr lang="es-AR" smtClean="0"/>
              <a:t>24/04/18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08CC4-F8B6-4985-8267-A9F6A2FD8023}" type="slidenum">
              <a:rPr lang="es-AR" smtClean="0"/>
              <a:t>‹Nr.›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EB3E-D00F-40AC-BD89-C0BE050B83D3}" type="datetimeFigureOut">
              <a:rPr lang="es-AR" smtClean="0"/>
              <a:t>24/04/18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08CC4-F8B6-4985-8267-A9F6A2FD8023}" type="slidenum">
              <a:rPr lang="es-AR" smtClean="0"/>
              <a:t>‹Nr.›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EB3E-D00F-40AC-BD89-C0BE050B83D3}" type="datetimeFigureOut">
              <a:rPr lang="es-AR" smtClean="0"/>
              <a:t>24/04/18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2F08CC4-F8B6-4985-8267-A9F6A2FD8023}" type="slidenum">
              <a:rPr lang="es-AR" smtClean="0"/>
              <a:t>‹Nr.›</a:t>
            </a:fld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04EB3E-D00F-40AC-BD89-C0BE050B83D3}" type="datetimeFigureOut">
              <a:rPr lang="es-AR" smtClean="0"/>
              <a:t>24/04/18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08CC4-F8B6-4985-8267-A9F6A2FD8023}" type="slidenum">
              <a:rPr lang="es-AR" smtClean="0"/>
              <a:t>‹Nr.›</a:t>
            </a:fld>
            <a:endParaRPr lang="es-AR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Lo que hacen </a:t>
            </a:r>
            <a:r>
              <a:rPr lang="es-AR" dirty="0" smtClean="0"/>
              <a:t>y lo que saben los </a:t>
            </a:r>
            <a:r>
              <a:rPr lang="es-AR" dirty="0" smtClean="0"/>
              <a:t>mejores profesores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Ken </a:t>
            </a:r>
            <a:r>
              <a:rPr lang="es-AR" dirty="0" err="1" smtClean="0"/>
              <a:t>Bain</a:t>
            </a:r>
            <a:endParaRPr lang="es-AR" dirty="0" smtClean="0"/>
          </a:p>
          <a:p>
            <a:r>
              <a:rPr lang="es-AR" dirty="0" smtClean="0"/>
              <a:t>Center for Teaching Excellence de la New York </a:t>
            </a:r>
            <a:r>
              <a:rPr lang="es-AR" dirty="0" smtClean="0"/>
              <a:t>University</a:t>
            </a:r>
          </a:p>
          <a:p>
            <a:r>
              <a:rPr lang="es-AR" dirty="0" smtClean="0"/>
              <a:t>Mar</a:t>
            </a:r>
            <a:r>
              <a:rPr lang="es-AR" dirty="0" smtClean="0"/>
              <a:t>ía Paula Pierella (IRICE/ CONICET/UNR) 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Lo que saben los mejores profesores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Su disciplina: saber erudito, la investigaci</a:t>
            </a:r>
            <a:r>
              <a:rPr lang="es-ES" dirty="0" smtClean="0"/>
              <a:t>ón sobre el propio campo de conocimiento, la actitud “apasionada”                transmisión del deseo de aprender.</a:t>
            </a:r>
          </a:p>
          <a:p>
            <a:r>
              <a:rPr lang="es-ES" dirty="0" smtClean="0"/>
              <a:t>Saben enseñar su disciplina: modo en que presentan la materia, la disposición para explicar, los modos de evaluación. </a:t>
            </a:r>
          </a:p>
          <a:p>
            <a:r>
              <a:rPr lang="es-ES" dirty="0" smtClean="0"/>
              <a:t>Formación pedagógica versus personalidad, carisma y gracia.</a:t>
            </a:r>
            <a:endParaRPr lang="es-ES" dirty="0"/>
          </a:p>
        </p:txBody>
      </p:sp>
      <p:sp>
        <p:nvSpPr>
          <p:cNvPr id="4" name="Flecha derecha 3"/>
          <p:cNvSpPr/>
          <p:nvPr/>
        </p:nvSpPr>
        <p:spPr>
          <a:xfrm>
            <a:off x="2915816" y="2780928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5910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Ad</a:t>
            </a:r>
            <a:r>
              <a:rPr lang="es-AR" dirty="0" smtClean="0"/>
              <a:t>ónde se forman los profesores universitarios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La propia experiencia docente: conocimiento t</a:t>
            </a:r>
            <a:r>
              <a:rPr lang="es-AR" dirty="0" smtClean="0"/>
              <a:t>ácito no siempre articulado con una reflexión pedagógica.</a:t>
            </a:r>
          </a:p>
          <a:p>
            <a:r>
              <a:rPr lang="es-AR" dirty="0" smtClean="0"/>
              <a:t>La c</a:t>
            </a:r>
            <a:r>
              <a:rPr lang="es-AR" dirty="0" smtClean="0"/>
              <a:t>átedra: relación artesanal maestro </a:t>
            </a:r>
            <a:r>
              <a:rPr lang="es-ES" dirty="0" smtClean="0"/>
              <a:t>–</a:t>
            </a:r>
            <a:r>
              <a:rPr lang="es-AR" dirty="0" smtClean="0"/>
              <a:t> discípulo. Aprendizaje de los secretos del oficio orientados por algún superior más experimentado. </a:t>
            </a:r>
          </a:p>
          <a:p>
            <a:r>
              <a:rPr lang="es-AR" dirty="0" smtClean="0"/>
              <a:t>Figuras memorables: profesores emblemáticos que se presentan como determinantes en las propias biografías escolares. </a:t>
            </a:r>
            <a:endParaRPr lang="es-A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Crear un entorno para el aprendizaje crítico natural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800" dirty="0" smtClean="0"/>
              <a:t>Preguntas y tareas fascinantes               destrezas, costumbres, actitudes e información.</a:t>
            </a:r>
          </a:p>
          <a:p>
            <a:r>
              <a:rPr lang="es-AR" sz="2800" dirty="0" smtClean="0"/>
              <a:t>“Tareas fascinantes”: intrínsecamente interesantes.</a:t>
            </a:r>
          </a:p>
          <a:p>
            <a:r>
              <a:rPr lang="es-AR" sz="2800" dirty="0" smtClean="0"/>
              <a:t>“Entorno crítico”: pensamiento crítico               razonamiento a partir de evidencias, examinar su propio pensamiento, plantearse preguntas, hipótesis.</a:t>
            </a:r>
          </a:p>
        </p:txBody>
      </p:sp>
      <p:sp>
        <p:nvSpPr>
          <p:cNvPr id="4" name="3 Flecha a la derecha con muesca"/>
          <p:cNvSpPr/>
          <p:nvPr/>
        </p:nvSpPr>
        <p:spPr>
          <a:xfrm>
            <a:off x="5572132" y="2000240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Flecha a la derecha con muesca"/>
          <p:cNvSpPr/>
          <p:nvPr/>
        </p:nvSpPr>
        <p:spPr>
          <a:xfrm>
            <a:off x="7072330" y="3429000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Adiós a la clase magistral?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El método importa mucho menos que el desafío y la autorización que se les da a los estudiantes para que aborden cuestiones y tareas auténticas e intrigantes. Tomen decisiones, defiendan sus elecciones, no lo hagan todo lo bien que puedan, reciban retroalimentación de sus intentos y prueben de nuevo.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Orientaciones del docente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Para ayudar a comprender el significado de la pregunta o la consigna de trabajo. </a:t>
            </a:r>
          </a:p>
          <a:p>
            <a:r>
              <a:rPr lang="es-AR" dirty="0" smtClean="0"/>
              <a:t>“Los mejores profesores tienden a sumergir los asuntos de la disciplina en intereses más generales, dando a menudo un enfoque interdisciplinario de los problemas.</a:t>
            </a:r>
          </a:p>
          <a:p>
            <a:r>
              <a:rPr lang="es-AR" dirty="0" smtClean="0"/>
              <a:t>El tema de los polímeros se convierte en la historia de cómo el desarrollo de los nilones influyó en el resultado final de la Segunda Guerra Mundial.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¿Cuál es el desafío?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Comprometer a los estudiantes en actividades intelectuales de orden superior: comparar, aplicar, evaluar, analizar, sintetizar más que escuchar y recordar. </a:t>
            </a:r>
          </a:p>
          <a:p>
            <a:r>
              <a:rPr lang="es-AR" dirty="0" smtClean="0"/>
              <a:t>Ayudar a los estudiantes a responder las preguntas, a desarrollar sus propias explicaciones y comprensión, aunque eso suponga que “tengan que darnos una clase magistral”. </a:t>
            </a:r>
            <a:endParaRPr lang="es-A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Aprender a aprender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AR" dirty="0" smtClean="0"/>
              <a:t>Animarlos a que se formulen nuevas preguntas: ¿cuál es la próxima pregunta? ¿Qué nos podemos preguntar ahora? </a:t>
            </a:r>
          </a:p>
          <a:p>
            <a:r>
              <a:rPr lang="es-AR" dirty="0" smtClean="0"/>
              <a:t>Condiciones desafiantes pero seguras en las que pueden probar, fallar, recibir realimentación y volver a probar sin tener que enfrentarse a una evaluación </a:t>
            </a:r>
            <a:r>
              <a:rPr lang="es-AR" dirty="0" err="1" smtClean="0"/>
              <a:t>sumativa</a:t>
            </a:r>
            <a:r>
              <a:rPr lang="es-AR" dirty="0" smtClean="0"/>
              <a:t>. </a:t>
            </a:r>
          </a:p>
          <a:p>
            <a:r>
              <a:rPr lang="es-AR" dirty="0" smtClean="0"/>
              <a:t>Importancia de que los sujetos sientan que “tienen el control” sobre su propia educación, pueden trabajar en colaboración con otros, creen que su trabajo será considerado justa y honestamente y pueden fallar y recibir retroalimentación de otros antes que juicios sobre sus esfuerzos. </a:t>
            </a:r>
            <a:endParaRPr lang="es-A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Ganarse al propio p</a:t>
            </a:r>
            <a:r>
              <a:rPr lang="es-ES" dirty="0" smtClean="0"/>
              <a:t>úblico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 p</a:t>
            </a:r>
            <a:r>
              <a:rPr lang="es-ES" dirty="0" smtClean="0"/>
              <a:t>úblico cautivo a público atento, interesado y motivado. </a:t>
            </a:r>
          </a:p>
          <a:p>
            <a:r>
              <a:rPr lang="es-ES" dirty="0" smtClean="0"/>
              <a:t>Empezar por los estudiantes: algo que les importe, que conozcan o crean conocer para llevarlos más allá de ese lugar familiar.</a:t>
            </a:r>
          </a:p>
          <a:p>
            <a:r>
              <a:rPr lang="es-ES" dirty="0" smtClean="0"/>
              <a:t>¿Qué modelos mentales, prejuicios y/o nociones molestas queremos desafiar?</a:t>
            </a:r>
          </a:p>
          <a:p>
            <a:r>
              <a:rPr lang="es-ES" dirty="0" smtClean="0"/>
              <a:t>Buscar compromisos con la cursada y las tareas: actividades de seguimiento, de proceso que obliguen a “estar ah</a:t>
            </a:r>
            <a:r>
              <a:rPr lang="es-ES" dirty="0" smtClean="0"/>
              <a:t>í” y no simplemente a asistir a clase.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15707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Aprender a pensar como un experto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Hacer consciente con los estudiantes la clase de operaciones mentales que nos interesa trabajar: comprender, aplicar, analizar, sintetizar, evaluar evidencias, escribir, ser le</a:t>
            </a:r>
            <a:r>
              <a:rPr lang="es-ES" dirty="0" smtClean="0"/>
              <a:t>ído por otros, a la manera en que lo realizamos nosotros. </a:t>
            </a:r>
          </a:p>
          <a:p>
            <a:r>
              <a:rPr lang="es-ES" dirty="0" smtClean="0"/>
              <a:t>Ayudar a construir una comprensión de los conceptos más que una reproducción. </a:t>
            </a:r>
          </a:p>
          <a:p>
            <a:r>
              <a:rPr lang="es-ES" dirty="0" smtClean="0"/>
              <a:t>Promover situaciones diversas: con estímulos visuales, audiovisuales, posibilidades de experimentación, de acceso a prácticas reales.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43234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Destrezas de los docentes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B</a:t>
            </a:r>
            <a:r>
              <a:rPr lang="es-ES" dirty="0" smtClean="0"/>
              <a:t>u</a:t>
            </a:r>
            <a:r>
              <a:rPr lang="es-ES" dirty="0" smtClean="0"/>
              <a:t>ena oratoria: comunicaci</a:t>
            </a:r>
            <a:r>
              <a:rPr lang="es-ES" dirty="0" smtClean="0"/>
              <a:t>ón verbal estimulante, interacción permanente, gestualidad y el lenguaje corporal, uso de preguntas retóricas, conocer a los estudiantes por su nombre, moverse fuera del escritorio, hablar claro, con cuidado, manejo de las pausas, mirar más al público que al pizarrón, uso del humor, lenguaje cálido y comprometido.</a:t>
            </a:r>
            <a:endParaRPr lang="es-ES" dirty="0" smtClean="0"/>
          </a:p>
          <a:p>
            <a:r>
              <a:rPr lang="es-ES" dirty="0" smtClean="0"/>
              <a:t>Habilidad de dejar que los estudiantes hablen: preguntas exploratorias, que estimulen la imaginaci</a:t>
            </a:r>
            <a:r>
              <a:rPr lang="es-ES" dirty="0" smtClean="0"/>
              <a:t>ón, la formulación de preguntas, la evaluación y la </a:t>
            </a:r>
            <a:r>
              <a:rPr lang="es-ES" dirty="0" err="1" smtClean="0"/>
              <a:t>metacognición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15592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</TotalTime>
  <Words>756</Words>
  <Application>Microsoft Macintosh PowerPoint</Application>
  <PresentationFormat>Presentación en pantalla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Flujo</vt:lpstr>
      <vt:lpstr>Lo que hacen y lo que saben los mejores profesores</vt:lpstr>
      <vt:lpstr>Crear un entorno para el aprendizaje crítico natural</vt:lpstr>
      <vt:lpstr>Adiós a la clase magistral?</vt:lpstr>
      <vt:lpstr>Orientaciones del docente</vt:lpstr>
      <vt:lpstr>¿Cuál es el desafío?</vt:lpstr>
      <vt:lpstr>Aprender a aprender</vt:lpstr>
      <vt:lpstr>Ganarse al propio público</vt:lpstr>
      <vt:lpstr>Aprender a pensar como un experto</vt:lpstr>
      <vt:lpstr>Destrezas de los docentes</vt:lpstr>
      <vt:lpstr>Lo que saben los mejores profesores</vt:lpstr>
      <vt:lpstr>Adónde se forman los profesores universitarios</vt:lpstr>
    </vt:vector>
  </TitlesOfParts>
  <Company>Windows XP Titan Ultimate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 que hacen los mejores profesores</dc:title>
  <dc:creator>UPA</dc:creator>
  <cp:lastModifiedBy>Luciana Garatte</cp:lastModifiedBy>
  <cp:revision>15</cp:revision>
  <dcterms:created xsi:type="dcterms:W3CDTF">2018-04-23T19:46:19Z</dcterms:created>
  <dcterms:modified xsi:type="dcterms:W3CDTF">2018-04-24T10:37:00Z</dcterms:modified>
</cp:coreProperties>
</file>