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18" r:id="rId6"/>
    <p:sldId id="362" r:id="rId7"/>
    <p:sldId id="260" r:id="rId8"/>
    <p:sldId id="371" r:id="rId9"/>
    <p:sldId id="378" r:id="rId10"/>
    <p:sldId id="285" r:id="rId11"/>
    <p:sldId id="396" r:id="rId12"/>
    <p:sldId id="409" r:id="rId13"/>
    <p:sldId id="358" r:id="rId14"/>
    <p:sldId id="361" r:id="rId15"/>
    <p:sldId id="261" r:id="rId16"/>
    <p:sldId id="401" r:id="rId17"/>
    <p:sldId id="326" r:id="rId18"/>
    <p:sldId id="402" r:id="rId19"/>
    <p:sldId id="403" r:id="rId2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928FF-3983-4C6E-88E5-1CE4074A5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CD26C0-E67D-4FAB-83CB-F8F7A10A7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72DC2D-9C98-4C58-8A35-7262D21D0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C6B92A-6F18-4C75-A9E6-1AA7D3E0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34C0C5-AAC7-4478-A3D3-F793EB4A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606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73347-0F53-463E-9862-28D631660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B6C253-0BCC-4950-8BF3-C2FE5FDF1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20399C-31CB-4215-92C2-33CA6725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BCDE03-4D59-4859-BBA9-29F7A1C9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E392EE-B906-4357-A968-4B3E5752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314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99188BC-382B-488A-AF2A-3CAB20F4E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D4406B-478F-407C-A4C5-79A11B932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93F492-A55C-44BB-8E70-60F87AB6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862791-ED73-4CC8-A170-628AD7C1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59F05-FE6F-4FC0-B5C8-3B6A223E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756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CEDAB-63FE-45A1-9342-B18DB98DB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94B4F-446D-48C9-8CC2-9491DA5F4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280C47-DDED-4378-980F-361040CDE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D094EF-3E23-4A2F-A979-8A178452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C7341E-3118-44E7-9AE2-E05D4277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669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A9D5D-D03C-4A0E-A39E-05E7EF2D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0BFB3C-EEBC-41A4-A509-E81BE6B64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6DDB7E-97E4-4CB6-AB95-AC2B0113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4BDDFA-A96E-4B13-8BCF-8F27CD690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B2E74-679E-4238-9246-E3145556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158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91180-AA4A-4711-9EDB-8A51F4CF2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525062-1B07-4B14-9B5E-C8231A746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335B98-EF74-4A3A-BB39-1220E5478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E6D332-A09C-4255-A91F-33C4CDDB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A1F32-2A3C-44EF-AA8E-EA767C44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3834A7-440F-4844-B9FF-A00C65B1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594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55F7B-BE65-4AFD-99EA-2C3D829DE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9BA3C6-CBA8-4B4B-BDB5-96A320A5A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02D23F-8580-49AD-85F2-AAF485C08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65B752-4A6B-461D-B0B4-D72641FF8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761E0C-A4DA-47CD-9567-0A298CA22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28CF12-5E04-478B-9D67-13AE5708A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D47AD7-B119-44A4-9BC5-378B1043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6B24B4-324E-4859-BAD6-E91D27ED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223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FC9EF-20F5-4978-9F12-CDAD1C15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C86C6A-FB33-45F0-89DF-1DA3D4DF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06C0D6-0E4E-4E3F-8F73-E371EC17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79D5AC8-8A86-4455-A15D-AC79581C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94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BFC3C25-E5F5-4685-8275-6F722B9E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455B42-258C-4679-94D8-5BB8BFDD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1CB865-12DE-49F6-AEBF-9769B51D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036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9A57C-5E4A-4999-ACAF-17F990A2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1C1643-903D-473A-BC7D-2A3AF9B2F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435F40-8272-497A-8FAC-995EB7E6A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2D0DD0-1CE3-4BAF-9A4B-F9DA15F1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C8D08C-CC3D-4D2D-8DF0-594E363E3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EC93EC-0508-43D3-A66D-15A30ACF0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443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1DE6C-F4D5-4601-A66D-0FF3BA33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096D9D-4EA3-4B5B-B913-799CCA19E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AC88D1-EF80-4D68-BF6D-BAF083675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0CC0A1-F503-4E32-8257-9175C658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E19B6B-4A5D-4236-8B4F-244F7B4C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33D44F-2301-4856-8400-73C0CC3B5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267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9795DE-789D-4BE5-96E9-900A6EF72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C00B19-67C8-49BC-8541-BFFDAAC51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E0BB6-E663-40F7-AF75-A837F0DD0C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9DD4-9129-412C-AA11-BC3D178A04BF}" type="datetimeFigureOut">
              <a:rPr lang="es-AR" smtClean="0"/>
              <a:t>2/8/2020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4DB902-D93A-4885-BBEE-AB785630F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6DF7A8-4A93-499C-A426-E7BDF91D6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FB62D-A268-4522-98C9-0F5117E47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44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872A480-8774-4780-A477-4612C967FD9D}"/>
              </a:ext>
            </a:extLst>
          </p:cNvPr>
          <p:cNvSpPr txBox="1"/>
          <p:nvPr/>
        </p:nvSpPr>
        <p:spPr>
          <a:xfrm>
            <a:off x="1745673" y="2159503"/>
            <a:ext cx="803563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  <a:p>
            <a:pPr algn="ctr"/>
            <a:r>
              <a:rPr lang="es-ES" sz="3600" dirty="0"/>
              <a:t> </a:t>
            </a: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Estructura y propiedades fisicoquímicas del ADN y el ARN </a:t>
            </a:r>
            <a:endParaRPr lang="es-A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05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9944B9-E015-49F0-94AB-54A23B343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4038" y="228600"/>
            <a:ext cx="8915400" cy="1143000"/>
          </a:xfrm>
        </p:spPr>
        <p:txBody>
          <a:bodyPr/>
          <a:lstStyle/>
          <a:p>
            <a:r>
              <a:rPr lang="en-US" altLang="es-AR" sz="3200">
                <a:latin typeface="Helvetica" panose="020B0604020202020204" pitchFamily="34" charset="0"/>
              </a:rPr>
              <a:t>Las moléculas de ARN exhiben varias conformaciones.</a:t>
            </a:r>
          </a:p>
        </p:txBody>
      </p:sp>
      <p:pic>
        <p:nvPicPr>
          <p:cNvPr id="19459" name="Picture 6" descr="F04-12A">
            <a:extLst>
              <a:ext uri="{FF2B5EF4-FFF2-40B4-BE49-F238E27FC236}">
                <a16:creationId xmlns:a16="http://schemas.microsoft.com/office/drawing/2014/main" id="{13FCB012-48B1-4D91-A5AC-B57005600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40151"/>
            <a:ext cx="48768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7" descr="F04-12B">
            <a:extLst>
              <a:ext uri="{FF2B5EF4-FFF2-40B4-BE49-F238E27FC236}">
                <a16:creationId xmlns:a16="http://schemas.microsoft.com/office/drawing/2014/main" id="{DF1B412E-90FB-4D4E-A5F0-5ED3A0271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1905000"/>
            <a:ext cx="4918075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Marcador de pie de página">
            <a:extLst>
              <a:ext uri="{FF2B5EF4-FFF2-40B4-BE49-F238E27FC236}">
                <a16:creationId xmlns:a16="http://schemas.microsoft.com/office/drawing/2014/main" id="{2FB55C67-9A1B-45A8-B5A5-CD3C7643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s-AR" sz="900">
                <a:solidFill>
                  <a:schemeClr val="bg2"/>
                </a:solidFill>
                <a:latin typeface="Helvetica" panose="020B0604020202020204" pitchFamily="34" charset="0"/>
              </a:rPr>
              <a:t>Copyright (c) by W. H. Freeman and Company</a:t>
            </a:r>
            <a:endParaRPr lang="en-US" altLang="es-AR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8894315D-7AF7-4265-9F0C-C877C5610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0" y="254000"/>
            <a:ext cx="58039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CB05EB1-D34A-446A-BCD1-94FF8922F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2571751"/>
            <a:ext cx="59388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4000" b="1" dirty="0">
                <a:latin typeface="Arial" panose="020B0604020202020204" pitchFamily="34" charset="0"/>
                <a:cs typeface="Arial" panose="020B0604020202020204" pitchFamily="34" charset="0"/>
              </a:rPr>
              <a:t>Propiedades químicas </a:t>
            </a:r>
            <a:br>
              <a:rPr lang="es-ES" altLang="es-A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AR" sz="4000" b="1" dirty="0">
                <a:latin typeface="Arial" panose="020B0604020202020204" pitchFamily="34" charset="0"/>
                <a:cs typeface="Arial" panose="020B0604020202020204" pitchFamily="34" charset="0"/>
              </a:rPr>
              <a:t>de los ácidos nucleicos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7531EC25-F903-4570-860F-352ED4C57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14438"/>
            <a:ext cx="69088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0900B098-7D73-464F-B009-01360F0C7052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Hidrólisis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alcalina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del ARN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122A89E1-B2EB-4845-AC60-4D2395AAB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786063"/>
            <a:ext cx="802640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AD176C1-0995-4DD6-8A29-56AD764F1642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Espectro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absorción</a:t>
            </a:r>
            <a:endParaRPr kumimoji="1" lang="en-US" sz="3200" kern="0" dirty="0">
              <a:solidFill>
                <a:schemeClr val="tx2"/>
              </a:solidFill>
              <a:latin typeface="Helvetic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E7F427F-0632-4B67-93C3-9971E0A67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763000" cy="1143000"/>
          </a:xfrm>
        </p:spPr>
        <p:txBody>
          <a:bodyPr/>
          <a:lstStyle/>
          <a:p>
            <a:r>
              <a:rPr lang="en-US" altLang="es-AR" sz="3600">
                <a:latin typeface="Helvetica" panose="020B0604020202020204" pitchFamily="34" charset="0"/>
              </a:rPr>
              <a:t>Desnaturalización del DNA</a:t>
            </a:r>
            <a:endParaRPr lang="en-US" altLang="es-AR" sz="3200">
              <a:latin typeface="Helvetica" panose="020B0604020202020204" pitchFamily="34" charset="0"/>
            </a:endParaRPr>
          </a:p>
        </p:txBody>
      </p:sp>
      <p:pic>
        <p:nvPicPr>
          <p:cNvPr id="24579" name="Picture 3" descr="F04-08">
            <a:extLst>
              <a:ext uri="{FF2B5EF4-FFF2-40B4-BE49-F238E27FC236}">
                <a16:creationId xmlns:a16="http://schemas.microsoft.com/office/drawing/2014/main" id="{93C23FDE-433B-4F2A-ACEA-F24A4CA22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71701"/>
            <a:ext cx="8686800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>
            <a:extLst>
              <a:ext uri="{FF2B5EF4-FFF2-40B4-BE49-F238E27FC236}">
                <a16:creationId xmlns:a16="http://schemas.microsoft.com/office/drawing/2014/main" id="{5DE7B646-8D46-4B78-BE26-336745C6E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8" y="1214438"/>
            <a:ext cx="38227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458D861C-7E01-4FD0-A805-52350709659D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Desnaturalización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y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renaturalización</a:t>
            </a:r>
            <a:endParaRPr kumimoji="1" lang="en-US" sz="3200" kern="0" dirty="0">
              <a:solidFill>
                <a:schemeClr val="tx2"/>
              </a:solidFill>
              <a:latin typeface="Helvetic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5296EF29-D85F-4CF1-A7A5-81841B5F6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676400"/>
            <a:ext cx="37861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ADDC5600-6152-482D-AC7C-C70D35EA830A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Diferencias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absorbancia</a:t>
            </a:r>
            <a:endParaRPr kumimoji="1" lang="en-US" sz="3200" kern="0" dirty="0">
              <a:solidFill>
                <a:schemeClr val="tx2"/>
              </a:solidFill>
              <a:latin typeface="Helvetic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>
            <a:extLst>
              <a:ext uri="{FF2B5EF4-FFF2-40B4-BE49-F238E27FC236}">
                <a16:creationId xmlns:a16="http://schemas.microsoft.com/office/drawing/2014/main" id="{ACD5A13D-3ECD-4E84-B9BB-1EE6D4894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3" y="1214438"/>
            <a:ext cx="53086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85E32B73-1911-4476-991E-3387547B50FE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Efectos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 la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temperatura</a:t>
            </a:r>
            <a:endParaRPr kumimoji="1" lang="en-US" sz="3200" kern="0" dirty="0">
              <a:solidFill>
                <a:schemeClr val="tx2"/>
              </a:solidFill>
              <a:latin typeface="Helvetic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D754B9E5-7E75-41F7-9F47-808430D27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3" y="1143000"/>
            <a:ext cx="53086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F88A8D4-14FC-4AB3-8C9F-416FAF73CBF0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La </a:t>
            </a:r>
            <a:r>
              <a:rPr kumimoji="1" lang="en-US" sz="3200" i="1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t</a:t>
            </a:r>
            <a:r>
              <a:rPr kumimoji="1" lang="en-US" sz="3200" kern="0" baseline="-2500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m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depende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del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contenido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 G + 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3B2D961-A231-4A12-BC47-DF956CDA6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214313"/>
            <a:ext cx="8204200" cy="1143000"/>
          </a:xfrm>
        </p:spPr>
        <p:txBody>
          <a:bodyPr/>
          <a:lstStyle/>
          <a:p>
            <a:r>
              <a:rPr lang="en-US" altLang="es-AR" sz="3200">
                <a:latin typeface="Helvetica" panose="020B0604020202020204" pitchFamily="34" charset="0"/>
              </a:rPr>
              <a:t>Los nucleótidos que forman los ácidos nucleicos  tienen una estructura común</a:t>
            </a:r>
          </a:p>
        </p:txBody>
      </p:sp>
      <p:pic>
        <p:nvPicPr>
          <p:cNvPr id="11267" name="Picture 3" descr="F04-01A">
            <a:extLst>
              <a:ext uri="{FF2B5EF4-FFF2-40B4-BE49-F238E27FC236}">
                <a16:creationId xmlns:a16="http://schemas.microsoft.com/office/drawing/2014/main" id="{6E3EBB8E-2BFA-4D4C-91E1-23A2C61F2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5" y="1752600"/>
            <a:ext cx="347503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F04-01B">
            <a:extLst>
              <a:ext uri="{FF2B5EF4-FFF2-40B4-BE49-F238E27FC236}">
                <a16:creationId xmlns:a16="http://schemas.microsoft.com/office/drawing/2014/main" id="{B5BC96BA-7329-417E-98B9-40EB6699A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2441576"/>
            <a:ext cx="4694238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7CF9016-9D89-4DFF-BDEA-67121FB76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AR" sz="3200">
                <a:latin typeface="Helvetica" panose="020B0604020202020204" pitchFamily="34" charset="0"/>
              </a:rPr>
              <a:t>Bases nitrogenadas en los ácidos nucleicos</a:t>
            </a:r>
          </a:p>
        </p:txBody>
      </p:sp>
      <p:pic>
        <p:nvPicPr>
          <p:cNvPr id="12291" name="Picture 3" descr="F04-02-LG">
            <a:extLst>
              <a:ext uri="{FF2B5EF4-FFF2-40B4-BE49-F238E27FC236}">
                <a16:creationId xmlns:a16="http://schemas.microsoft.com/office/drawing/2014/main" id="{1A0A3C4B-2FF1-4200-8253-5FE8FFD53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1676400"/>
            <a:ext cx="291306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5">
            <a:extLst>
              <a:ext uri="{FF2B5EF4-FFF2-40B4-BE49-F238E27FC236}">
                <a16:creationId xmlns:a16="http://schemas.microsoft.com/office/drawing/2014/main" id="{266C9329-AE4A-422D-BC7C-EDE5F0CB2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1" y="3073401"/>
            <a:ext cx="3794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s-AR" sz="1600" b="1">
                <a:latin typeface="Helvetica" panose="020B0604020202020204" pitchFamily="34" charset="0"/>
              </a:rPr>
              <a:t>A, G, T, C están presentes en el DNA</a:t>
            </a:r>
          </a:p>
          <a:p>
            <a:r>
              <a:rPr lang="en-US" altLang="es-AR" sz="1600" b="1">
                <a:latin typeface="Helvetica" panose="020B0604020202020204" pitchFamily="34" charset="0"/>
              </a:rPr>
              <a:t>A, G, U, C están presentes en el RNA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C2CDB3C-B807-47B0-AB2E-F0D9127A6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0400" y="228600"/>
            <a:ext cx="8432800" cy="1143000"/>
          </a:xfrm>
        </p:spPr>
        <p:txBody>
          <a:bodyPr/>
          <a:lstStyle/>
          <a:p>
            <a:r>
              <a:rPr lang="en-US" altLang="es-AR" sz="3200">
                <a:latin typeface="Helvetica" panose="020B0604020202020204" pitchFamily="34" charset="0"/>
              </a:rPr>
              <a:t>Unión entre nucleótidos</a:t>
            </a:r>
          </a:p>
        </p:txBody>
      </p:sp>
      <p:pic>
        <p:nvPicPr>
          <p:cNvPr id="13315" name="Picture 3" descr="F04-03A-LG">
            <a:extLst>
              <a:ext uri="{FF2B5EF4-FFF2-40B4-BE49-F238E27FC236}">
                <a16:creationId xmlns:a16="http://schemas.microsoft.com/office/drawing/2014/main" id="{7B81EA28-F8F6-4A29-AA92-94DB341A8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1" y="1600200"/>
            <a:ext cx="28479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0BF38419-2215-4B33-8596-9B187541A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3422650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C662F8E5-D153-4DC4-86F5-9FC450114165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Puentes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hidrógeno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entre bases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037CE817-9D5D-49F8-872A-C9689B67E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838200"/>
            <a:ext cx="8026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F04-04B">
            <a:extLst>
              <a:ext uri="{FF2B5EF4-FFF2-40B4-BE49-F238E27FC236}">
                <a16:creationId xmlns:a16="http://schemas.microsoft.com/office/drawing/2014/main" id="{032DA966-E30B-4CBA-80DA-61329BA7E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785938"/>
            <a:ext cx="304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>
            <a:extLst>
              <a:ext uri="{FF2B5EF4-FFF2-40B4-BE49-F238E27FC236}">
                <a16:creationId xmlns:a16="http://schemas.microsoft.com/office/drawing/2014/main" id="{7C841AD5-070B-43FB-97CA-90D244D94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0400" y="228600"/>
            <a:ext cx="8432800" cy="1143000"/>
          </a:xfrm>
        </p:spPr>
        <p:txBody>
          <a:bodyPr/>
          <a:lstStyle/>
          <a:p>
            <a:r>
              <a:rPr lang="en-US" altLang="es-AR" sz="3200">
                <a:latin typeface="Helvetica" panose="020B0604020202020204" pitchFamily="34" charset="0"/>
              </a:rPr>
              <a:t>El DNA es una doble hélice  de cadenas complementarias antiparalelas</a:t>
            </a:r>
          </a:p>
        </p:txBody>
      </p:sp>
      <p:pic>
        <p:nvPicPr>
          <p:cNvPr id="16388" name="Picture 4" descr="F04-04A">
            <a:extLst>
              <a:ext uri="{FF2B5EF4-FFF2-40B4-BE49-F238E27FC236}">
                <a16:creationId xmlns:a16="http://schemas.microsoft.com/office/drawing/2014/main" id="{3DD4B412-B664-4702-BE7C-3F87F80BE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9"/>
          <a:stretch>
            <a:fillRect/>
          </a:stretch>
        </p:blipFill>
        <p:spPr bwMode="auto">
          <a:xfrm>
            <a:off x="2595563" y="2071688"/>
            <a:ext cx="2786062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3748DC7D-7366-4E6E-83EF-889D02AEB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1143000"/>
            <a:ext cx="31242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044E866-6883-4637-A12B-94EFD1749761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Dimensiones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y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apilamiento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de bases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7ECEDB23-A5B8-4DC2-A8C9-4C6C104BE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1214438"/>
            <a:ext cx="4216400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60D5B151-FD09-4C10-A3DD-CAC4EC469CF9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228600"/>
            <a:ext cx="84328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Estructuras</a:t>
            </a:r>
            <a:r>
              <a:rPr kumimoji="1" lang="en-US" sz="3200" kern="0" dirty="0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 </a:t>
            </a:r>
            <a:r>
              <a:rPr kumimoji="1" lang="en-US" sz="3200" kern="0" dirty="0" err="1">
                <a:solidFill>
                  <a:schemeClr val="tx2"/>
                </a:solidFill>
                <a:latin typeface="Helvetica" pitchFamily="34" charset="0"/>
                <a:ea typeface="+mj-ea"/>
                <a:cs typeface="+mj-cs"/>
              </a:rPr>
              <a:t>alternativas</a:t>
            </a:r>
            <a:endParaRPr kumimoji="1" lang="en-US" sz="3200" kern="0" dirty="0">
              <a:solidFill>
                <a:schemeClr val="tx2"/>
              </a:solidFill>
              <a:latin typeface="Helvetic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132</Words>
  <Application>Microsoft Office PowerPoint</Application>
  <PresentationFormat>Panorámica</PresentationFormat>
  <Paragraphs>21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Tema de Office</vt:lpstr>
      <vt:lpstr>Presentación de PowerPoint</vt:lpstr>
      <vt:lpstr>Los nucleótidos que forman los ácidos nucleicos  tienen una estructura común</vt:lpstr>
      <vt:lpstr>Bases nitrogenadas en los ácidos nucleicos</vt:lpstr>
      <vt:lpstr>Unión entre nucleótidos</vt:lpstr>
      <vt:lpstr>Presentación de PowerPoint</vt:lpstr>
      <vt:lpstr>Presentación de PowerPoint</vt:lpstr>
      <vt:lpstr>El DNA es una doble hélice  de cadenas complementarias antiparalelas</vt:lpstr>
      <vt:lpstr>Presentación de PowerPoint</vt:lpstr>
      <vt:lpstr>Presentación de PowerPoint</vt:lpstr>
      <vt:lpstr>Las moléculas de ARN exhiben varias conformaciones.</vt:lpstr>
      <vt:lpstr>Presentación de PowerPoint</vt:lpstr>
      <vt:lpstr>Presentación de PowerPoint</vt:lpstr>
      <vt:lpstr>Presentación de PowerPoint</vt:lpstr>
      <vt:lpstr>Presentación de PowerPoint</vt:lpstr>
      <vt:lpstr>Desnaturalización del DNA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Win10 1909</dc:creator>
  <cp:lastModifiedBy>Win10 1909</cp:lastModifiedBy>
  <cp:revision>1</cp:revision>
  <dcterms:created xsi:type="dcterms:W3CDTF">2020-08-02T20:01:31Z</dcterms:created>
  <dcterms:modified xsi:type="dcterms:W3CDTF">2020-08-02T20:05:18Z</dcterms:modified>
</cp:coreProperties>
</file>