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57" r:id="rId3"/>
    <p:sldId id="258" r:id="rId4"/>
    <p:sldId id="286" r:id="rId5"/>
    <p:sldId id="259" r:id="rId6"/>
    <p:sldId id="260" r:id="rId7"/>
    <p:sldId id="261" r:id="rId8"/>
    <p:sldId id="262" r:id="rId9"/>
    <p:sldId id="263" r:id="rId10"/>
    <p:sldId id="283" r:id="rId11"/>
    <p:sldId id="284" r:id="rId12"/>
    <p:sldId id="285" r:id="rId13"/>
    <p:sldId id="264" r:id="rId14"/>
    <p:sldId id="265" r:id="rId15"/>
    <p:sldId id="266" r:id="rId16"/>
    <p:sldId id="267" r:id="rId17"/>
    <p:sldId id="268" r:id="rId18"/>
    <p:sldId id="279" r:id="rId19"/>
    <p:sldId id="269" r:id="rId20"/>
    <p:sldId id="270" r:id="rId21"/>
    <p:sldId id="272" r:id="rId22"/>
    <p:sldId id="271" r:id="rId23"/>
    <p:sldId id="280" r:id="rId24"/>
    <p:sldId id="273" r:id="rId25"/>
    <p:sldId id="275" r:id="rId26"/>
    <p:sldId id="274" r:id="rId27"/>
    <p:sldId id="281" r:id="rId28"/>
    <p:sldId id="276" r:id="rId29"/>
    <p:sldId id="278" r:id="rId30"/>
    <p:sldId id="28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82" autoAdjust="0"/>
  </p:normalViewPr>
  <p:slideViewPr>
    <p:cSldViewPr>
      <p:cViewPr>
        <p:scale>
          <a:sx n="95" d="100"/>
          <a:sy n="95" d="100"/>
        </p:scale>
        <p:origin x="-582" y="10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5855FA-DABA-4943-A715-9FB98AD1E198}" type="datetimeFigureOut">
              <a:rPr lang="en-US" smtClean="0"/>
              <a:t>8/3/2020</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028405-D8C2-433A-A3E4-4D8F16CA41F2}" type="slidenum">
              <a:rPr lang="en-US" smtClean="0"/>
              <a:t>‹Nº›</a:t>
            </a:fld>
            <a:endParaRPr lang="en-US"/>
          </a:p>
        </p:txBody>
      </p:sp>
    </p:spTree>
    <p:extLst>
      <p:ext uri="{BB962C8B-B14F-4D97-AF65-F5344CB8AC3E}">
        <p14:creationId xmlns:p14="http://schemas.microsoft.com/office/powerpoint/2010/main" val="2255677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err="1" smtClean="0"/>
              <a:t>Maxman</a:t>
            </a:r>
            <a:r>
              <a:rPr lang="es-AR" dirty="0" smtClean="0"/>
              <a:t>:</a:t>
            </a:r>
            <a:r>
              <a:rPr lang="es-AR" baseline="0" dirty="0" smtClean="0"/>
              <a:t> </a:t>
            </a:r>
            <a:r>
              <a:rPr lang="es-AR" sz="1200" kern="1200" dirty="0" smtClean="0">
                <a:solidFill>
                  <a:schemeClr val="tx1"/>
                </a:solidFill>
                <a:latin typeface="+mn-lt"/>
                <a:ea typeface="+mn-ea"/>
                <a:cs typeface="+mn-cs"/>
              </a:rPr>
              <a:t>Un fragmento de ADN se marca radiactivamente en sus extremos con gamma 32P </a:t>
            </a:r>
            <a:r>
              <a:rPr lang="es-AR" sz="1200" kern="1200" dirty="0" err="1" smtClean="0">
                <a:solidFill>
                  <a:schemeClr val="tx1"/>
                </a:solidFill>
                <a:latin typeface="+mn-lt"/>
                <a:ea typeface="+mn-ea"/>
                <a:cs typeface="+mn-cs"/>
              </a:rPr>
              <a:t>ó</a:t>
            </a:r>
            <a:r>
              <a:rPr lang="es-AR" sz="1200" kern="1200" dirty="0" smtClean="0">
                <a:solidFill>
                  <a:schemeClr val="tx1"/>
                </a:solidFill>
                <a:latin typeface="+mn-lt"/>
                <a:ea typeface="+mn-ea"/>
                <a:cs typeface="+mn-cs"/>
              </a:rPr>
              <a:t> gamma 32S </a:t>
            </a:r>
            <a:r>
              <a:rPr lang="es-AR" sz="1200" kern="1200" dirty="0" err="1" smtClean="0">
                <a:solidFill>
                  <a:schemeClr val="tx1"/>
                </a:solidFill>
                <a:latin typeface="+mn-lt"/>
                <a:ea typeface="+mn-ea"/>
                <a:cs typeface="+mn-cs"/>
              </a:rPr>
              <a:t>dATP</a:t>
            </a:r>
            <a:r>
              <a:rPr lang="es-AR" sz="1200" kern="1200" dirty="0" smtClean="0">
                <a:solidFill>
                  <a:schemeClr val="tx1"/>
                </a:solidFill>
                <a:latin typeface="+mn-lt"/>
                <a:ea typeface="+mn-ea"/>
                <a:cs typeface="+mn-cs"/>
              </a:rPr>
              <a:t> por acción de la </a:t>
            </a:r>
            <a:r>
              <a:rPr lang="es-AR" sz="1200" kern="1200" dirty="0" err="1" smtClean="0">
                <a:solidFill>
                  <a:schemeClr val="tx1"/>
                </a:solidFill>
                <a:latin typeface="+mn-lt"/>
                <a:ea typeface="+mn-ea"/>
                <a:cs typeface="+mn-cs"/>
              </a:rPr>
              <a:t>polinucleótido</a:t>
            </a:r>
            <a:r>
              <a:rPr lang="es-AR" sz="1200" kern="1200" dirty="0" smtClean="0">
                <a:solidFill>
                  <a:schemeClr val="tx1"/>
                </a:solidFill>
                <a:latin typeface="+mn-lt"/>
                <a:ea typeface="+mn-ea"/>
                <a:cs typeface="+mn-cs"/>
              </a:rPr>
              <a:t> quinasa. La técnica consiste en romper estas moléculas marcadas con reacciones químicas específicas para cada una de las cuatro bases. Cuatro alícuotas de la misma muestra se tratan bajo condiciones distintas, posteriormente el tratamiento con </a:t>
            </a:r>
            <a:r>
              <a:rPr lang="es-AR" sz="1200" kern="1200" dirty="0" err="1" smtClean="0">
                <a:solidFill>
                  <a:schemeClr val="tx1"/>
                </a:solidFill>
                <a:latin typeface="+mn-lt"/>
                <a:ea typeface="+mn-ea"/>
                <a:cs typeface="+mn-cs"/>
              </a:rPr>
              <a:t>piperidina</a:t>
            </a:r>
            <a:r>
              <a:rPr lang="es-AR" sz="1200" kern="1200" dirty="0" smtClean="0">
                <a:solidFill>
                  <a:schemeClr val="tx1"/>
                </a:solidFill>
                <a:latin typeface="+mn-lt"/>
                <a:ea typeface="+mn-ea"/>
                <a:cs typeface="+mn-cs"/>
              </a:rPr>
              <a:t> rompe la molécula de ADN a nivel de la base modificada. Los productos de estas cuatro reacciones se resuelven en función de su tamaño en geles de poliacrilamida donde la secuencia </a:t>
            </a:r>
            <a:r>
              <a:rPr lang="es-AR" sz="1200" kern="1200" dirty="0" err="1" smtClean="0">
                <a:solidFill>
                  <a:schemeClr val="tx1"/>
                </a:solidFill>
                <a:latin typeface="+mn-lt"/>
                <a:ea typeface="+mn-ea"/>
                <a:cs typeface="+mn-cs"/>
              </a:rPr>
              <a:t>puefe</a:t>
            </a:r>
            <a:r>
              <a:rPr lang="es-AR" sz="1200" kern="1200" dirty="0" smtClean="0">
                <a:solidFill>
                  <a:schemeClr val="tx1"/>
                </a:solidFill>
                <a:latin typeface="+mn-lt"/>
                <a:ea typeface="+mn-ea"/>
                <a:cs typeface="+mn-cs"/>
              </a:rPr>
              <a:t> leerse en base al patrón de bandas radiactivas obtenidas. Esta técnica permite la lectura de unas 100 bases de secuencia</a:t>
            </a:r>
            <a:endParaRPr lang="en-US" dirty="0"/>
          </a:p>
        </p:txBody>
      </p:sp>
      <p:sp>
        <p:nvSpPr>
          <p:cNvPr id="4" name="3 Marcador de número de diapositiva"/>
          <p:cNvSpPr>
            <a:spLocks noGrp="1"/>
          </p:cNvSpPr>
          <p:nvPr>
            <p:ph type="sldNum" sz="quarter" idx="10"/>
          </p:nvPr>
        </p:nvSpPr>
        <p:spPr/>
        <p:txBody>
          <a:bodyPr/>
          <a:lstStyle/>
          <a:p>
            <a:fld id="{BB028405-D8C2-433A-A3E4-4D8F16CA41F2}" type="slidenum">
              <a:rPr lang="en-US" smtClean="0"/>
              <a:t>2</a:t>
            </a:fld>
            <a:endParaRPr lang="en-US"/>
          </a:p>
        </p:txBody>
      </p:sp>
    </p:spTree>
    <p:extLst>
      <p:ext uri="{BB962C8B-B14F-4D97-AF65-F5344CB8AC3E}">
        <p14:creationId xmlns:p14="http://schemas.microsoft.com/office/powerpoint/2010/main" val="3799039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Hasta 200</a:t>
            </a:r>
            <a:r>
              <a:rPr lang="es-AR" baseline="0" dirty="0" smtClean="0"/>
              <a:t> </a:t>
            </a:r>
            <a:r>
              <a:rPr lang="es-AR" baseline="0" dirty="0" err="1" smtClean="0"/>
              <a:t>pb</a:t>
            </a:r>
            <a:endParaRPr lang="en-US" dirty="0"/>
          </a:p>
        </p:txBody>
      </p:sp>
      <p:sp>
        <p:nvSpPr>
          <p:cNvPr id="4" name="3 Marcador de número de diapositiva"/>
          <p:cNvSpPr>
            <a:spLocks noGrp="1"/>
          </p:cNvSpPr>
          <p:nvPr>
            <p:ph type="sldNum" sz="quarter" idx="10"/>
          </p:nvPr>
        </p:nvSpPr>
        <p:spPr/>
        <p:txBody>
          <a:bodyPr/>
          <a:lstStyle/>
          <a:p>
            <a:fld id="{BB028405-D8C2-433A-A3E4-4D8F16CA41F2}" type="slidenum">
              <a:rPr lang="en-US" smtClean="0"/>
              <a:t>3</a:t>
            </a:fld>
            <a:endParaRPr lang="en-US"/>
          </a:p>
        </p:txBody>
      </p:sp>
    </p:spTree>
    <p:extLst>
      <p:ext uri="{BB962C8B-B14F-4D97-AF65-F5344CB8AC3E}">
        <p14:creationId xmlns:p14="http://schemas.microsoft.com/office/powerpoint/2010/main" val="90008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err="1" smtClean="0"/>
              <a:t>Raw</a:t>
            </a:r>
            <a:r>
              <a:rPr lang="es-AR" dirty="0" smtClean="0"/>
              <a:t> data: Una</a:t>
            </a:r>
            <a:r>
              <a:rPr lang="es-AR" baseline="0" dirty="0" smtClean="0"/>
              <a:t> </a:t>
            </a:r>
            <a:r>
              <a:rPr lang="es-AR" baseline="0" dirty="0" err="1" smtClean="0"/>
              <a:t>coleccion</a:t>
            </a:r>
            <a:r>
              <a:rPr lang="es-AR" baseline="0" dirty="0" smtClean="0"/>
              <a:t> de secuencias que se tiene en cada </a:t>
            </a:r>
            <a:r>
              <a:rPr lang="es-AR" baseline="0" dirty="0" err="1" smtClean="0"/>
              <a:t>cluster</a:t>
            </a:r>
            <a:r>
              <a:rPr lang="es-AR" baseline="0" dirty="0" smtClean="0"/>
              <a:t> al final de la secuenciación.</a:t>
            </a:r>
            <a:endParaRPr lang="en-US" dirty="0"/>
          </a:p>
        </p:txBody>
      </p:sp>
      <p:sp>
        <p:nvSpPr>
          <p:cNvPr id="4" name="3 Marcador de número de diapositiva"/>
          <p:cNvSpPr>
            <a:spLocks noGrp="1"/>
          </p:cNvSpPr>
          <p:nvPr>
            <p:ph type="sldNum" sz="quarter" idx="10"/>
          </p:nvPr>
        </p:nvSpPr>
        <p:spPr/>
        <p:txBody>
          <a:bodyPr/>
          <a:lstStyle/>
          <a:p>
            <a:fld id="{BB028405-D8C2-433A-A3E4-4D8F16CA41F2}" type="slidenum">
              <a:rPr lang="en-US" smtClean="0"/>
              <a:t>5</a:t>
            </a:fld>
            <a:endParaRPr lang="en-US"/>
          </a:p>
        </p:txBody>
      </p:sp>
    </p:spTree>
    <p:extLst>
      <p:ext uri="{BB962C8B-B14F-4D97-AF65-F5344CB8AC3E}">
        <p14:creationId xmlns:p14="http://schemas.microsoft.com/office/powerpoint/2010/main" val="637067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BB028405-D8C2-433A-A3E4-4D8F16CA41F2}" type="slidenum">
              <a:rPr lang="en-US" smtClean="0"/>
              <a:t>11</a:t>
            </a:fld>
            <a:endParaRPr lang="en-US"/>
          </a:p>
        </p:txBody>
      </p:sp>
    </p:spTree>
    <p:extLst>
      <p:ext uri="{BB962C8B-B14F-4D97-AF65-F5344CB8AC3E}">
        <p14:creationId xmlns:p14="http://schemas.microsoft.com/office/powerpoint/2010/main" val="659264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Genome Blast Distance Phylogeny approach</a:t>
            </a:r>
          </a:p>
          <a:p>
            <a:r>
              <a:rPr lang="en-US" sz="1200" b="0" i="0" u="none" strike="noStrike" kern="1200" baseline="0" dirty="0" smtClean="0">
                <a:solidFill>
                  <a:schemeClr val="tx1"/>
                </a:solidFill>
                <a:latin typeface="+mn-lt"/>
                <a:ea typeface="+mn-ea"/>
                <a:cs typeface="+mn-cs"/>
              </a:rPr>
              <a:t>(GBDP) was originally devised as an approach for the inference</a:t>
            </a:r>
          </a:p>
          <a:p>
            <a:r>
              <a:rPr lang="en-US" sz="1200" b="0" i="0" u="none" strike="noStrike" kern="1200" baseline="0" dirty="0" smtClean="0">
                <a:solidFill>
                  <a:schemeClr val="tx1"/>
                </a:solidFill>
                <a:latin typeface="+mn-lt"/>
                <a:ea typeface="+mn-ea"/>
                <a:cs typeface="+mn-cs"/>
              </a:rPr>
              <a:t>of phylogenetic trees or networks from a given set</a:t>
            </a:r>
          </a:p>
          <a:p>
            <a:r>
              <a:rPr lang="en-US" sz="1200" b="0" i="0" u="none" strike="noStrike" kern="1200" baseline="0" dirty="0" smtClean="0">
                <a:solidFill>
                  <a:schemeClr val="tx1"/>
                </a:solidFill>
                <a:latin typeface="+mn-lt"/>
                <a:ea typeface="+mn-ea"/>
                <a:cs typeface="+mn-cs"/>
              </a:rPr>
              <a:t>of wholly (or even incompletely) sequenced genomes [12],</a:t>
            </a:r>
          </a:p>
          <a:p>
            <a:r>
              <a:rPr lang="en-US" sz="1200" b="0" i="0" u="none" strike="noStrike" kern="1200" baseline="0" dirty="0" smtClean="0">
                <a:solidFill>
                  <a:schemeClr val="tx1"/>
                </a:solidFill>
                <a:latin typeface="+mn-lt"/>
                <a:ea typeface="+mn-ea"/>
                <a:cs typeface="+mn-cs"/>
              </a:rPr>
              <a:t>and was subsequently revisited and enhanced [8,13-16].</a:t>
            </a:r>
          </a:p>
          <a:p>
            <a:r>
              <a:rPr lang="en-US" sz="1200" b="0" i="0" u="none" strike="noStrike" kern="1200" baseline="0" dirty="0" smtClean="0">
                <a:solidFill>
                  <a:schemeClr val="tx1"/>
                </a:solidFill>
                <a:latin typeface="+mn-lt"/>
                <a:ea typeface="+mn-ea"/>
                <a:cs typeface="+mn-cs"/>
              </a:rPr>
              <a:t>The underlying principle is as follows: in the first step two</a:t>
            </a:r>
          </a:p>
          <a:p>
            <a:r>
              <a:rPr lang="en-US" sz="1200" b="0" i="0" u="none" strike="noStrike" kern="1200" baseline="0" dirty="0" smtClean="0">
                <a:solidFill>
                  <a:schemeClr val="tx1"/>
                </a:solidFill>
                <a:latin typeface="+mn-lt"/>
                <a:ea typeface="+mn-ea"/>
                <a:cs typeface="+mn-cs"/>
              </a:rPr>
              <a:t>genomes A and B are locally aligned using tools such as</a:t>
            </a:r>
          </a:p>
          <a:p>
            <a:r>
              <a:rPr lang="en-US" sz="1200" b="0" i="0" u="none" strike="noStrike" kern="1200" baseline="0" dirty="0" smtClean="0">
                <a:solidFill>
                  <a:schemeClr val="tx1"/>
                </a:solidFill>
                <a:latin typeface="+mn-lt"/>
                <a:ea typeface="+mn-ea"/>
                <a:cs typeface="+mn-cs"/>
              </a:rPr>
              <a:t>BLAST [17], which produce a set of high-scoring segment</a:t>
            </a:r>
          </a:p>
          <a:p>
            <a:r>
              <a:rPr lang="en-US" sz="1200" b="0" i="0" u="none" strike="noStrike" kern="1200" baseline="0" dirty="0" smtClean="0">
                <a:solidFill>
                  <a:schemeClr val="tx1"/>
                </a:solidFill>
                <a:latin typeface="+mn-lt"/>
                <a:ea typeface="+mn-ea"/>
                <a:cs typeface="+mn-cs"/>
              </a:rPr>
              <a:t>pairs (HSPs; these are </a:t>
            </a:r>
            <a:r>
              <a:rPr lang="en-US" sz="1200" b="0" i="0" u="none" strike="noStrike" kern="1200" baseline="0" dirty="0" err="1" smtClean="0">
                <a:solidFill>
                  <a:schemeClr val="tx1"/>
                </a:solidFill>
                <a:latin typeface="+mn-lt"/>
                <a:ea typeface="+mn-ea"/>
                <a:cs typeface="+mn-cs"/>
              </a:rPr>
              <a:t>intergenomic</a:t>
            </a:r>
            <a:r>
              <a:rPr lang="en-US" sz="1200" b="0" i="0" u="none" strike="noStrike" kern="1200" baseline="0" dirty="0" smtClean="0">
                <a:solidFill>
                  <a:schemeClr val="tx1"/>
                </a:solidFill>
                <a:latin typeface="+mn-lt"/>
                <a:ea typeface="+mn-ea"/>
                <a:cs typeface="+mn-cs"/>
              </a:rPr>
              <a:t> matches). In the second</a:t>
            </a:r>
          </a:p>
          <a:p>
            <a:r>
              <a:rPr lang="en-US" sz="1200" b="0" i="0" u="none" strike="noStrike" kern="1200" baseline="0" dirty="0" smtClean="0">
                <a:solidFill>
                  <a:schemeClr val="tx1"/>
                </a:solidFill>
                <a:latin typeface="+mn-lt"/>
                <a:ea typeface="+mn-ea"/>
                <a:cs typeface="+mn-cs"/>
              </a:rPr>
              <a:t>step, information contained in these HSPs (e.g., the</a:t>
            </a:r>
          </a:p>
          <a:p>
            <a:r>
              <a:rPr lang="en-US" sz="1200" b="0" i="0" u="none" strike="noStrike" kern="1200" baseline="0" dirty="0" smtClean="0">
                <a:solidFill>
                  <a:schemeClr val="tx1"/>
                </a:solidFill>
                <a:latin typeface="+mn-lt"/>
                <a:ea typeface="+mn-ea"/>
                <a:cs typeface="+mn-cs"/>
              </a:rPr>
              <a:t>total number of identical base pairs) is transformed into</a:t>
            </a:r>
          </a:p>
          <a:p>
            <a:r>
              <a:rPr lang="en-US" sz="1200" b="0" i="0" u="none" strike="noStrike" kern="1200" baseline="0" dirty="0" smtClean="0">
                <a:solidFill>
                  <a:schemeClr val="tx1"/>
                </a:solidFill>
                <a:latin typeface="+mn-lt"/>
                <a:ea typeface="+mn-ea"/>
                <a:cs typeface="+mn-cs"/>
              </a:rPr>
              <a:t>a single genome-to-genome distance value by the use of a</a:t>
            </a:r>
          </a:p>
          <a:p>
            <a:r>
              <a:rPr lang="en-US" sz="1200" b="0" i="0" u="none" strike="noStrike" kern="1200" baseline="0" dirty="0" smtClean="0">
                <a:solidFill>
                  <a:schemeClr val="tx1"/>
                </a:solidFill>
                <a:latin typeface="+mn-lt"/>
                <a:ea typeface="+mn-ea"/>
                <a:cs typeface="+mn-cs"/>
              </a:rPr>
              <a:t>specific distance formula. Phylogenetic trees can then be</a:t>
            </a:r>
          </a:p>
          <a:p>
            <a:r>
              <a:rPr lang="en-US" sz="1200" b="0" i="0" u="none" strike="noStrike" kern="1200" baseline="0" dirty="0" smtClean="0">
                <a:solidFill>
                  <a:schemeClr val="tx1"/>
                </a:solidFill>
                <a:latin typeface="+mn-lt"/>
                <a:ea typeface="+mn-ea"/>
                <a:cs typeface="+mn-cs"/>
              </a:rPr>
              <a:t>inferred from such distance matrices using standard techniques</a:t>
            </a:r>
          </a:p>
          <a:p>
            <a:r>
              <a:rPr lang="en-US" sz="1200" b="0" i="0" u="none" strike="noStrike" kern="1200" baseline="0" dirty="0" smtClean="0">
                <a:solidFill>
                  <a:schemeClr val="tx1"/>
                </a:solidFill>
                <a:latin typeface="+mn-lt"/>
                <a:ea typeface="+mn-ea"/>
                <a:cs typeface="+mn-cs"/>
              </a:rPr>
              <a:t>such as </a:t>
            </a:r>
            <a:r>
              <a:rPr lang="en-US" sz="1200" b="0" i="0" u="none" strike="noStrike" kern="1200" baseline="0" dirty="0" err="1" smtClean="0">
                <a:solidFill>
                  <a:schemeClr val="tx1"/>
                </a:solidFill>
                <a:latin typeface="+mn-lt"/>
                <a:ea typeface="+mn-ea"/>
                <a:cs typeface="+mn-cs"/>
              </a:rPr>
              <a:t>neighbour</a:t>
            </a:r>
            <a:r>
              <a:rPr lang="en-US" sz="1200" b="0" i="0" u="none" strike="noStrike" kern="1200" baseline="0" dirty="0" smtClean="0">
                <a:solidFill>
                  <a:schemeClr val="tx1"/>
                </a:solidFill>
                <a:latin typeface="+mn-lt"/>
                <a:ea typeface="+mn-ea"/>
                <a:cs typeface="+mn-cs"/>
              </a:rPr>
              <a:t> joining</a:t>
            </a:r>
            <a:endParaRPr lang="en-US" dirty="0"/>
          </a:p>
        </p:txBody>
      </p:sp>
      <p:sp>
        <p:nvSpPr>
          <p:cNvPr id="4" name="3 Marcador de número de diapositiva"/>
          <p:cNvSpPr>
            <a:spLocks noGrp="1"/>
          </p:cNvSpPr>
          <p:nvPr>
            <p:ph type="sldNum" sz="quarter" idx="10"/>
          </p:nvPr>
        </p:nvSpPr>
        <p:spPr/>
        <p:txBody>
          <a:bodyPr/>
          <a:lstStyle/>
          <a:p>
            <a:fld id="{BB028405-D8C2-433A-A3E4-4D8F16CA41F2}" type="slidenum">
              <a:rPr lang="en-US" smtClean="0"/>
              <a:t>28</a:t>
            </a:fld>
            <a:endParaRPr lang="en-US"/>
          </a:p>
        </p:txBody>
      </p:sp>
    </p:spTree>
    <p:extLst>
      <p:ext uri="{BB962C8B-B14F-4D97-AF65-F5344CB8AC3E}">
        <p14:creationId xmlns:p14="http://schemas.microsoft.com/office/powerpoint/2010/main" val="235947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BB028405-D8C2-433A-A3E4-4D8F16CA41F2}" type="slidenum">
              <a:rPr lang="en-US" smtClean="0"/>
              <a:t>29</a:t>
            </a:fld>
            <a:endParaRPr lang="en-US"/>
          </a:p>
        </p:txBody>
      </p:sp>
    </p:spTree>
    <p:extLst>
      <p:ext uri="{BB962C8B-B14F-4D97-AF65-F5344CB8AC3E}">
        <p14:creationId xmlns:p14="http://schemas.microsoft.com/office/powerpoint/2010/main" val="1718213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0421CB44-EF14-4A50-BE78-375EA46ACCFF}" type="datetimeFigureOut">
              <a:rPr lang="en-US" smtClean="0"/>
              <a:t>8/3/2020</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4604DADE-E772-4963-AC80-1299143EE4AE}" type="slidenum">
              <a:rPr lang="en-US" smtClean="0"/>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421CB44-EF14-4A50-BE78-375EA46ACCFF}"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4DADE-E772-4963-AC80-1299143EE4AE}" type="slidenum">
              <a:rPr lang="en-US" smtClean="0"/>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421CB44-EF14-4A50-BE78-375EA46ACCFF}"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4DADE-E772-4963-AC80-1299143EE4AE}" type="slidenum">
              <a:rPr lang="en-US" smtClean="0"/>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421CB44-EF14-4A50-BE78-375EA46ACCFF}"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4DADE-E772-4963-AC80-1299143EE4AE}" type="slidenum">
              <a:rPr lang="en-US" smtClean="0"/>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421CB44-EF14-4A50-BE78-375EA46ACCFF}" type="datetimeFigureOut">
              <a:rPr lang="en-US" smtClean="0"/>
              <a:t>8/3/2020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4DADE-E772-4963-AC80-1299143EE4AE}" type="slidenum">
              <a:rPr lang="en-US" smtClean="0"/>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0421CB44-EF14-4A50-BE78-375EA46ACCFF}" type="datetimeFigureOut">
              <a:rPr lang="en-US" smtClean="0"/>
              <a:t>8/3/2020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4DADE-E772-4963-AC80-1299143EE4AE}" type="slidenum">
              <a:rPr lang="en-US" smtClean="0"/>
              <a:t>‹Nº›</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0421CB44-EF14-4A50-BE78-375EA46ACCFF}" type="datetimeFigureOut">
              <a:rPr lang="en-US" smtClean="0"/>
              <a:t>8/3/2020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4DADE-E772-4963-AC80-1299143EE4AE}" type="slidenum">
              <a:rPr lang="en-US" smtClean="0"/>
              <a:t>‹Nº›</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0421CB44-EF14-4A50-BE78-375EA46ACCFF}" type="datetimeFigureOut">
              <a:rPr lang="en-US" smtClean="0"/>
              <a:t>8/3/2020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4DADE-E772-4963-AC80-1299143EE4AE}"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1CB44-EF14-4A50-BE78-375EA46ACCFF}" type="datetimeFigureOut">
              <a:rPr lang="en-US" smtClean="0"/>
              <a:t>8/3/2020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4DADE-E772-4963-AC80-1299143EE4AE}"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1698" y="5885672"/>
            <a:ext cx="1213821" cy="365125"/>
          </a:xfrm>
        </p:spPr>
        <p:txBody>
          <a:bodyPr/>
          <a:lstStyle/>
          <a:p>
            <a:fld id="{0421CB44-EF14-4A50-BE78-375EA46ACCFF}" type="datetimeFigureOut">
              <a:rPr lang="en-US" smtClean="0"/>
              <a:t>8/3/2020</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fld id="{4604DADE-E772-4963-AC80-1299143EE4AE}" type="slidenum">
              <a:rPr lang="en-US" smtClean="0"/>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5936" y="5888737"/>
            <a:ext cx="1213821" cy="365125"/>
          </a:xfrm>
        </p:spPr>
        <p:txBody>
          <a:bodyPr/>
          <a:lstStyle/>
          <a:p>
            <a:fld id="{0421CB44-EF14-4A50-BE78-375EA46ACCFF}" type="datetimeFigureOut">
              <a:rPr lang="en-US" smtClean="0"/>
              <a:t>8/3/2020</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fld id="{4604DADE-E772-4963-AC80-1299143EE4AE}" type="slidenum">
              <a:rPr lang="en-US" smtClean="0"/>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0421CB44-EF14-4A50-BE78-375EA46ACCFF}" type="datetimeFigureOut">
              <a:rPr lang="en-US" smtClean="0"/>
              <a:t>8/3/2020</a:t>
            </a:fld>
            <a:endParaRPr 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4604DADE-E772-4963-AC80-1299143EE4AE}" type="slidenum">
              <a:rPr lang="en-US" smtClean="0"/>
              <a:t>‹Nº›</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115616" y="1772816"/>
            <a:ext cx="6912768" cy="1384995"/>
          </a:xfrm>
          <a:prstGeom prst="rect">
            <a:avLst/>
          </a:prstGeom>
        </p:spPr>
        <p:txBody>
          <a:bodyPr wrap="square">
            <a:spAutoFit/>
          </a:bodyPr>
          <a:lstStyle/>
          <a:p>
            <a:pPr algn="ctr"/>
            <a:r>
              <a:rPr lang="es-ES" sz="2800" dirty="0"/>
              <a:t>Secuenciación del ADN. Metodologías e interpretación. Comparación de secuencias. Filogenia y </a:t>
            </a:r>
            <a:r>
              <a:rPr lang="es-ES" sz="2800" dirty="0" err="1"/>
              <a:t>Filogenómica</a:t>
            </a:r>
            <a:endParaRPr lang="en-US" sz="2800" dirty="0"/>
          </a:p>
        </p:txBody>
      </p:sp>
      <p:sp>
        <p:nvSpPr>
          <p:cNvPr id="2" name="1 CuadroTexto"/>
          <p:cNvSpPr txBox="1"/>
          <p:nvPr/>
        </p:nvSpPr>
        <p:spPr>
          <a:xfrm>
            <a:off x="1763688" y="4581128"/>
            <a:ext cx="5338513" cy="646331"/>
          </a:xfrm>
          <a:prstGeom prst="rect">
            <a:avLst/>
          </a:prstGeom>
          <a:noFill/>
        </p:spPr>
        <p:txBody>
          <a:bodyPr wrap="none" rtlCol="0">
            <a:spAutoFit/>
          </a:bodyPr>
          <a:lstStyle/>
          <a:p>
            <a:pPr algn="ctr"/>
            <a:r>
              <a:rPr lang="es-AR" dirty="0" smtClean="0"/>
              <a:t>Dra. M. Julia </a:t>
            </a:r>
            <a:r>
              <a:rPr lang="es-AR" dirty="0" err="1" smtClean="0"/>
              <a:t>Althabegoiti</a:t>
            </a:r>
            <a:r>
              <a:rPr lang="es-AR" dirty="0" smtClean="0"/>
              <a:t>. </a:t>
            </a:r>
            <a:endParaRPr lang="en-US" dirty="0"/>
          </a:p>
          <a:p>
            <a:pPr algn="ctr"/>
            <a:r>
              <a:rPr lang="en-US" dirty="0"/>
              <a:t> IBBM, </a:t>
            </a:r>
            <a:r>
              <a:rPr lang="en-US" dirty="0" err="1"/>
              <a:t>Facultad</a:t>
            </a:r>
            <a:r>
              <a:rPr lang="en-US" dirty="0"/>
              <a:t> de </a:t>
            </a:r>
            <a:r>
              <a:rPr lang="en-US" dirty="0" err="1"/>
              <a:t>Ciencias</a:t>
            </a:r>
            <a:r>
              <a:rPr lang="en-US" dirty="0"/>
              <a:t> Exactas, UNLP-CONICET </a:t>
            </a:r>
          </a:p>
        </p:txBody>
      </p:sp>
      <p:sp>
        <p:nvSpPr>
          <p:cNvPr id="3" name="2 CuadroTexto"/>
          <p:cNvSpPr txBox="1"/>
          <p:nvPr/>
        </p:nvSpPr>
        <p:spPr>
          <a:xfrm>
            <a:off x="1115616" y="3325907"/>
            <a:ext cx="7272808" cy="646331"/>
          </a:xfrm>
          <a:prstGeom prst="rect">
            <a:avLst/>
          </a:prstGeom>
          <a:noFill/>
        </p:spPr>
        <p:txBody>
          <a:bodyPr wrap="square" rtlCol="0">
            <a:spAutoFit/>
          </a:bodyPr>
          <a:lstStyle/>
          <a:p>
            <a:endParaRPr lang="en-US" dirty="0"/>
          </a:p>
          <a:p>
            <a:r>
              <a:rPr lang="es-AR" dirty="0"/>
              <a:t> </a:t>
            </a:r>
            <a:r>
              <a:rPr lang="es-AR" b="1" dirty="0"/>
              <a:t>ELEMENTOS DE GENETICA VEGETAL EN LA PROTECCION DE CULTIVOS </a:t>
            </a:r>
            <a:endParaRPr lang="en-US" dirty="0"/>
          </a:p>
        </p:txBody>
      </p:sp>
    </p:spTree>
    <p:extLst>
      <p:ext uri="{BB962C8B-B14F-4D97-AF65-F5344CB8AC3E}">
        <p14:creationId xmlns:p14="http://schemas.microsoft.com/office/powerpoint/2010/main" val="1363930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03648" y="868070"/>
            <a:ext cx="1446743" cy="461665"/>
          </a:xfrm>
          <a:prstGeom prst="rect">
            <a:avLst/>
          </a:prstGeom>
          <a:noFill/>
        </p:spPr>
        <p:txBody>
          <a:bodyPr wrap="none" rtlCol="0">
            <a:spAutoFit/>
          </a:bodyPr>
          <a:lstStyle/>
          <a:p>
            <a:r>
              <a:rPr lang="es-AR" sz="2400" dirty="0" smtClean="0"/>
              <a:t>Ejemplos:</a:t>
            </a:r>
            <a:endParaRPr lang="en-US" sz="2400" dirty="0"/>
          </a:p>
        </p:txBody>
      </p:sp>
      <p:sp>
        <p:nvSpPr>
          <p:cNvPr id="5" name="4 CuadroTexto"/>
          <p:cNvSpPr txBox="1"/>
          <p:nvPr/>
        </p:nvSpPr>
        <p:spPr>
          <a:xfrm>
            <a:off x="899592" y="1412776"/>
            <a:ext cx="7560840" cy="1477328"/>
          </a:xfrm>
          <a:prstGeom prst="rect">
            <a:avLst/>
          </a:prstGeom>
          <a:noFill/>
        </p:spPr>
        <p:txBody>
          <a:bodyPr wrap="square" rtlCol="0">
            <a:spAutoFit/>
          </a:bodyPr>
          <a:lstStyle/>
          <a:p>
            <a:pPr marL="285750" indent="-285750" algn="just">
              <a:buFont typeface="Arial" panose="020B0604020202020204" pitchFamily="34" charset="0"/>
              <a:buChar char="•"/>
            </a:pPr>
            <a:r>
              <a:rPr lang="es-AR" dirty="0"/>
              <a:t> </a:t>
            </a:r>
            <a:r>
              <a:rPr lang="es-AR" b="1" dirty="0" smtClean="0"/>
              <a:t>Secuenciación </a:t>
            </a:r>
            <a:r>
              <a:rPr lang="es-AR" b="1" dirty="0"/>
              <a:t>por </a:t>
            </a:r>
            <a:r>
              <a:rPr lang="es-AR" b="1" dirty="0" err="1"/>
              <a:t>Sanger</a:t>
            </a:r>
            <a:r>
              <a:rPr lang="es-AR" b="1" dirty="0" smtClean="0"/>
              <a:t>: </a:t>
            </a:r>
            <a:r>
              <a:rPr lang="es-AR" dirty="0" smtClean="0"/>
              <a:t>la muestra que se envía es una PCR (Reacción de la Polimerasa en Cadena) del fragmento que se quiere secuenciar o bien un plásmido con el mismo fragmento clonado.  Si se puede se realiza la secuenciación por ambos extremos, para tener ambas secuencias.</a:t>
            </a:r>
            <a:endParaRPr lang="en-US" dirty="0"/>
          </a:p>
        </p:txBody>
      </p:sp>
      <p:grpSp>
        <p:nvGrpSpPr>
          <p:cNvPr id="12" name="11 Grupo"/>
          <p:cNvGrpSpPr/>
          <p:nvPr/>
        </p:nvGrpSpPr>
        <p:grpSpPr>
          <a:xfrm>
            <a:off x="1187624" y="3068960"/>
            <a:ext cx="7488832" cy="1953508"/>
            <a:chOff x="1259632" y="3068960"/>
            <a:chExt cx="7488832" cy="1953508"/>
          </a:xfrm>
        </p:grpSpPr>
        <p:sp>
          <p:nvSpPr>
            <p:cNvPr id="6" name="5 CuadroTexto"/>
            <p:cNvSpPr txBox="1"/>
            <p:nvPr/>
          </p:nvSpPr>
          <p:spPr>
            <a:xfrm>
              <a:off x="1295636" y="3887577"/>
              <a:ext cx="4068452" cy="369332"/>
            </a:xfrm>
            <a:prstGeom prst="rect">
              <a:avLst/>
            </a:prstGeom>
            <a:noFill/>
          </p:spPr>
          <p:txBody>
            <a:bodyPr wrap="square" rtlCol="0">
              <a:spAutoFit/>
            </a:bodyPr>
            <a:lstStyle/>
            <a:p>
              <a:r>
                <a:rPr lang="es-AR" dirty="0" smtClean="0"/>
                <a:t>*.</a:t>
              </a:r>
              <a:r>
                <a:rPr lang="es-AR" dirty="0" err="1" smtClean="0"/>
                <a:t>txt</a:t>
              </a:r>
              <a:r>
                <a:rPr lang="es-AR" dirty="0" smtClean="0"/>
                <a:t>: secuencia de bases </a:t>
              </a:r>
              <a:endParaRPr lang="en-US" dirty="0"/>
            </a:p>
          </p:txBody>
        </p:sp>
        <p:sp>
          <p:nvSpPr>
            <p:cNvPr id="8" name="7 CuadroTexto"/>
            <p:cNvSpPr txBox="1"/>
            <p:nvPr/>
          </p:nvSpPr>
          <p:spPr>
            <a:xfrm>
              <a:off x="1259632" y="4221088"/>
              <a:ext cx="7488832" cy="369332"/>
            </a:xfrm>
            <a:prstGeom prst="rect">
              <a:avLst/>
            </a:prstGeom>
            <a:noFill/>
          </p:spPr>
          <p:txBody>
            <a:bodyPr wrap="square" rtlCol="0">
              <a:spAutoFit/>
            </a:bodyPr>
            <a:lstStyle/>
            <a:p>
              <a:r>
                <a:rPr lang="es-AR" dirty="0" smtClean="0"/>
                <a:t>*.ab1: tiene tanto la secuencia como el </a:t>
              </a:r>
              <a:r>
                <a:rPr lang="es-AR" dirty="0" err="1" smtClean="0"/>
                <a:t>cromatograma</a:t>
              </a:r>
              <a:r>
                <a:rPr lang="es-AR" dirty="0" smtClean="0"/>
                <a:t> y la secuencia</a:t>
              </a:r>
              <a:endParaRPr lang="en-US" dirty="0"/>
            </a:p>
          </p:txBody>
        </p:sp>
        <p:sp>
          <p:nvSpPr>
            <p:cNvPr id="9" name="8 CuadroTexto"/>
            <p:cNvSpPr txBox="1"/>
            <p:nvPr/>
          </p:nvSpPr>
          <p:spPr>
            <a:xfrm>
              <a:off x="1259632" y="4653136"/>
              <a:ext cx="7272808" cy="369332"/>
            </a:xfrm>
            <a:prstGeom prst="rect">
              <a:avLst/>
            </a:prstGeom>
            <a:noFill/>
          </p:spPr>
          <p:txBody>
            <a:bodyPr wrap="square" rtlCol="0">
              <a:spAutoFit/>
            </a:bodyPr>
            <a:lstStyle/>
            <a:p>
              <a:r>
                <a:rPr lang="es-AR" dirty="0" smtClean="0"/>
                <a:t>*.</a:t>
              </a:r>
              <a:r>
                <a:rPr lang="es-AR" dirty="0" err="1" smtClean="0"/>
                <a:t>pdf</a:t>
              </a:r>
              <a:r>
                <a:rPr lang="es-AR" dirty="0" smtClean="0"/>
                <a:t>: se puede ver de forma sencilla el </a:t>
              </a:r>
              <a:r>
                <a:rPr lang="es-AR" dirty="0" err="1" smtClean="0"/>
                <a:t>cromatograma</a:t>
              </a:r>
              <a:endParaRPr lang="en-US" dirty="0"/>
            </a:p>
          </p:txBody>
        </p:sp>
        <p:sp>
          <p:nvSpPr>
            <p:cNvPr id="7" name="6 CuadroTexto"/>
            <p:cNvSpPr txBox="1"/>
            <p:nvPr/>
          </p:nvSpPr>
          <p:spPr>
            <a:xfrm>
              <a:off x="1331640" y="3068960"/>
              <a:ext cx="2834722" cy="699787"/>
            </a:xfrm>
            <a:prstGeom prst="rect">
              <a:avLst/>
            </a:prstGeom>
            <a:noFill/>
          </p:spPr>
          <p:txBody>
            <a:bodyPr wrap="square" rtlCol="0">
              <a:spAutoFit/>
            </a:bodyPr>
            <a:lstStyle/>
            <a:p>
              <a:r>
                <a:rPr lang="es-AR" dirty="0" smtClean="0"/>
                <a:t>Resultados:</a:t>
              </a:r>
              <a:endParaRPr lang="en-US" dirty="0"/>
            </a:p>
          </p:txBody>
        </p:sp>
      </p:gr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538" y="2729200"/>
            <a:ext cx="7305952" cy="3353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937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71600" y="1196752"/>
            <a:ext cx="7200800" cy="923330"/>
          </a:xfrm>
          <a:prstGeom prst="rect">
            <a:avLst/>
          </a:prstGeom>
          <a:noFill/>
        </p:spPr>
        <p:txBody>
          <a:bodyPr wrap="square" rtlCol="0">
            <a:spAutoFit/>
          </a:bodyPr>
          <a:lstStyle/>
          <a:p>
            <a:pPr marL="285750" indent="-285750">
              <a:buFont typeface="Arial" panose="020B0604020202020204" pitchFamily="34" charset="0"/>
              <a:buChar char="•"/>
            </a:pPr>
            <a:r>
              <a:rPr lang="es-AR" b="1" dirty="0" smtClean="0"/>
              <a:t>Secuenciación por</a:t>
            </a:r>
            <a:r>
              <a:rPr lang="es-AR" dirty="0" smtClean="0"/>
              <a:t> </a:t>
            </a:r>
            <a:r>
              <a:rPr lang="es-AR" b="1" dirty="0" err="1"/>
              <a:t>i</a:t>
            </a:r>
            <a:r>
              <a:rPr lang="es-AR" b="1" dirty="0" err="1" smtClean="0"/>
              <a:t>llumina</a:t>
            </a:r>
            <a:r>
              <a:rPr lang="es-AR" b="1" dirty="0" smtClean="0"/>
              <a:t> </a:t>
            </a:r>
            <a:r>
              <a:rPr lang="en-US" b="1" dirty="0" smtClean="0"/>
              <a:t>HiSeq2000 </a:t>
            </a:r>
            <a:r>
              <a:rPr lang="es-AR" dirty="0" smtClean="0"/>
              <a:t>de un genoma bacteriano, se envía el ADN total de la bacteria. Disponemos de un genoma molde, sólo se buscaban mutaciones, y pequeñas </a:t>
            </a:r>
            <a:r>
              <a:rPr lang="es-AR" dirty="0" err="1" smtClean="0"/>
              <a:t>deleciones</a:t>
            </a:r>
            <a:r>
              <a:rPr lang="es-AR" dirty="0"/>
              <a:t> </a:t>
            </a:r>
            <a:r>
              <a:rPr lang="es-AR" dirty="0" smtClean="0"/>
              <a:t>o inserciones.</a:t>
            </a:r>
            <a:endParaRPr lang="en-US" dirty="0"/>
          </a:p>
        </p:txBody>
      </p:sp>
      <p:sp>
        <p:nvSpPr>
          <p:cNvPr id="7" name="6 CuadroTexto"/>
          <p:cNvSpPr txBox="1"/>
          <p:nvPr/>
        </p:nvSpPr>
        <p:spPr>
          <a:xfrm>
            <a:off x="1259632" y="2276872"/>
            <a:ext cx="6768752" cy="646331"/>
          </a:xfrm>
          <a:prstGeom prst="rect">
            <a:avLst/>
          </a:prstGeom>
          <a:noFill/>
        </p:spPr>
        <p:txBody>
          <a:bodyPr wrap="square" rtlCol="0">
            <a:spAutoFit/>
          </a:bodyPr>
          <a:lstStyle/>
          <a:p>
            <a:r>
              <a:rPr lang="es-AR" dirty="0" smtClean="0"/>
              <a:t>Se realiza una fragmentación del ADN y una b</a:t>
            </a:r>
            <a:r>
              <a:rPr lang="en-US" dirty="0" err="1" smtClean="0"/>
              <a:t>iblioteca</a:t>
            </a:r>
            <a:r>
              <a:rPr lang="en-US" dirty="0" smtClean="0"/>
              <a:t> </a:t>
            </a:r>
            <a:r>
              <a:rPr lang="en-US" dirty="0" err="1" smtClean="0"/>
              <a:t>genómica</a:t>
            </a:r>
            <a:r>
              <a:rPr lang="en-US" dirty="0" smtClean="0"/>
              <a:t> con kits </a:t>
            </a:r>
            <a:r>
              <a:rPr lang="en-US" dirty="0" err="1" smtClean="0"/>
              <a:t>comerciales</a:t>
            </a:r>
            <a:endParaRPr lang="es-AR" dirty="0" smtClean="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745" y="3068960"/>
            <a:ext cx="5724525"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64770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75656" y="908720"/>
            <a:ext cx="2808312" cy="1200329"/>
          </a:xfrm>
          <a:prstGeom prst="rect">
            <a:avLst/>
          </a:prstGeom>
          <a:noFill/>
        </p:spPr>
        <p:txBody>
          <a:bodyPr wrap="square" rtlCol="0">
            <a:spAutoFit/>
          </a:bodyPr>
          <a:lstStyle/>
          <a:p>
            <a:r>
              <a:rPr lang="es-AR" dirty="0" smtClean="0"/>
              <a:t>Resultados</a:t>
            </a:r>
          </a:p>
          <a:p>
            <a:endParaRPr lang="es-AR" dirty="0" smtClean="0"/>
          </a:p>
          <a:p>
            <a:r>
              <a:rPr lang="en-US" dirty="0" smtClean="0"/>
              <a:t>3004_1.fastq.gz  (1,5Gb)</a:t>
            </a:r>
          </a:p>
          <a:p>
            <a:r>
              <a:rPr lang="en-US" dirty="0" smtClean="0"/>
              <a:t>3004_2.fastq.gz  (1,6Gb)</a:t>
            </a:r>
            <a:endParaRPr lang="en-US" dirty="0"/>
          </a:p>
        </p:txBody>
      </p:sp>
      <p:sp>
        <p:nvSpPr>
          <p:cNvPr id="5" name="4 CuadroTexto"/>
          <p:cNvSpPr txBox="1"/>
          <p:nvPr/>
        </p:nvSpPr>
        <p:spPr>
          <a:xfrm>
            <a:off x="4644008" y="980728"/>
            <a:ext cx="2952328" cy="923330"/>
          </a:xfrm>
          <a:prstGeom prst="rect">
            <a:avLst/>
          </a:prstGeom>
          <a:noFill/>
        </p:spPr>
        <p:txBody>
          <a:bodyPr wrap="square" rtlCol="0">
            <a:spAutoFit/>
          </a:bodyPr>
          <a:lstStyle/>
          <a:p>
            <a:r>
              <a:rPr lang="es-AR" dirty="0" smtClean="0"/>
              <a:t>Datos comprimidos de todas las lecturas de cada fragmento. </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7" r="1596"/>
          <a:stretch/>
        </p:blipFill>
        <p:spPr bwMode="auto">
          <a:xfrm>
            <a:off x="1307939" y="2564904"/>
            <a:ext cx="6551271"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3347864" y="3492297"/>
            <a:ext cx="4572000" cy="584775"/>
          </a:xfrm>
          <a:prstGeom prst="rect">
            <a:avLst/>
          </a:prstGeom>
        </p:spPr>
        <p:txBody>
          <a:bodyPr>
            <a:spAutoFit/>
          </a:bodyPr>
          <a:lstStyle/>
          <a:p>
            <a:pPr algn="r"/>
            <a:r>
              <a:rPr lang="es-AR" sz="1600" b="1" dirty="0" err="1"/>
              <a:t>Coverage</a:t>
            </a:r>
            <a:endParaRPr lang="es-AR" sz="1600" b="1" dirty="0"/>
          </a:p>
          <a:p>
            <a:pPr algn="r"/>
            <a:r>
              <a:rPr lang="es-AR" sz="1600" dirty="0"/>
              <a:t>(</a:t>
            </a:r>
            <a:r>
              <a:rPr lang="es-AR" sz="1600" dirty="0" err="1"/>
              <a:t>Mapped</a:t>
            </a:r>
            <a:r>
              <a:rPr lang="es-AR" sz="1600" dirty="0"/>
              <a:t> </a:t>
            </a:r>
            <a:r>
              <a:rPr lang="es-AR" sz="1600" dirty="0" err="1"/>
              <a:t>Reads</a:t>
            </a:r>
            <a:r>
              <a:rPr lang="es-AR" sz="1600" dirty="0"/>
              <a:t>*</a:t>
            </a:r>
            <a:r>
              <a:rPr lang="es-AR" sz="1600" dirty="0" err="1"/>
              <a:t>read</a:t>
            </a:r>
            <a:r>
              <a:rPr lang="es-AR" sz="1600" dirty="0"/>
              <a:t> </a:t>
            </a:r>
            <a:r>
              <a:rPr lang="es-AR" sz="1600" dirty="0" err="1"/>
              <a:t>length</a:t>
            </a:r>
            <a:r>
              <a:rPr lang="es-AR" sz="1600" dirty="0"/>
              <a:t>/ Ref. </a:t>
            </a:r>
            <a:r>
              <a:rPr lang="es-AR" sz="1600" dirty="0" err="1"/>
              <a:t>size</a:t>
            </a:r>
            <a:r>
              <a:rPr lang="es-AR" sz="1600" dirty="0"/>
              <a:t>)</a:t>
            </a:r>
            <a:endParaRPr lang="en-US" sz="1600" dirty="0"/>
          </a:p>
        </p:txBody>
      </p:sp>
      <p:grpSp>
        <p:nvGrpSpPr>
          <p:cNvPr id="8" name="7 Grupo"/>
          <p:cNvGrpSpPr/>
          <p:nvPr/>
        </p:nvGrpSpPr>
        <p:grpSpPr>
          <a:xfrm>
            <a:off x="2267744" y="1736460"/>
            <a:ext cx="4896544" cy="4069732"/>
            <a:chOff x="2267744" y="2109049"/>
            <a:chExt cx="4896544" cy="4069732"/>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109049"/>
              <a:ext cx="4896544" cy="371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06685" y="5809449"/>
              <a:ext cx="3168352" cy="369332"/>
            </a:xfrm>
            <a:prstGeom prst="rect">
              <a:avLst/>
            </a:prstGeom>
            <a:noFill/>
          </p:spPr>
          <p:txBody>
            <a:bodyPr wrap="square" rtlCol="0">
              <a:spAutoFit/>
            </a:bodyPr>
            <a:lstStyle/>
            <a:p>
              <a:pPr algn="ctr"/>
              <a:r>
                <a:rPr lang="es-AR" b="1" dirty="0" smtClean="0"/>
                <a:t>Flujo de trabajo</a:t>
              </a:r>
              <a:endParaRPr lang="en-US" b="1" dirty="0"/>
            </a:p>
          </p:txBody>
        </p:sp>
      </p:grpSp>
    </p:spTree>
    <p:extLst>
      <p:ext uri="{BB962C8B-B14F-4D97-AF65-F5344CB8AC3E}">
        <p14:creationId xmlns:p14="http://schemas.microsoft.com/office/powerpoint/2010/main" val="300473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CuadroTexto"/>
          <p:cNvSpPr txBox="1">
            <a:spLocks noChangeArrowheads="1"/>
          </p:cNvSpPr>
          <p:nvPr/>
        </p:nvSpPr>
        <p:spPr bwMode="auto">
          <a:xfrm>
            <a:off x="2270107" y="1176933"/>
            <a:ext cx="4357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dirty="0" err="1"/>
              <a:t>Tipos</a:t>
            </a:r>
            <a:r>
              <a:rPr lang="en-US" altLang="en-US" sz="2800" dirty="0"/>
              <a:t> de </a:t>
            </a:r>
            <a:r>
              <a:rPr lang="en-US" altLang="en-US" sz="2800" dirty="0" err="1"/>
              <a:t>alineamientos</a:t>
            </a:r>
            <a:endParaRPr lang="en-US" altLang="en-US" sz="2800" dirty="0"/>
          </a:p>
        </p:txBody>
      </p:sp>
      <p:sp>
        <p:nvSpPr>
          <p:cNvPr id="11" name="10 CuadroTexto"/>
          <p:cNvSpPr txBox="1"/>
          <p:nvPr/>
        </p:nvSpPr>
        <p:spPr>
          <a:xfrm>
            <a:off x="1071563" y="2132856"/>
            <a:ext cx="7500937" cy="707886"/>
          </a:xfrm>
          <a:prstGeom prst="rect">
            <a:avLst/>
          </a:prstGeom>
          <a:noFill/>
        </p:spPr>
        <p:txBody>
          <a:bodyPr>
            <a:spAutoFit/>
          </a:bodyPr>
          <a:lstStyle/>
          <a:p>
            <a:pPr marL="342900" indent="-342900">
              <a:buFontTx/>
              <a:buAutoNum type="arabicPeriod"/>
              <a:defRPr/>
            </a:pPr>
            <a:r>
              <a:rPr lang="en-US" sz="2000" dirty="0">
                <a:cs typeface="+mn-cs"/>
              </a:rPr>
              <a:t>Locales o </a:t>
            </a:r>
            <a:r>
              <a:rPr lang="en-US" sz="2000" dirty="0" err="1" smtClean="0">
                <a:cs typeface="+mn-cs"/>
              </a:rPr>
              <a:t>Globales</a:t>
            </a:r>
            <a:endParaRPr lang="en-US" sz="2000" dirty="0" smtClean="0">
              <a:cs typeface="+mn-cs"/>
            </a:endParaRPr>
          </a:p>
          <a:p>
            <a:pPr marL="342900" indent="-342900">
              <a:buFontTx/>
              <a:buAutoNum type="arabicPeriod"/>
              <a:defRPr/>
            </a:pPr>
            <a:r>
              <a:rPr lang="en-US" sz="2000" dirty="0" smtClean="0">
                <a:cs typeface="+mn-cs"/>
              </a:rPr>
              <a:t>De a pares (pairwise) o </a:t>
            </a:r>
            <a:r>
              <a:rPr lang="en-US" sz="2000" dirty="0" err="1" smtClean="0">
                <a:cs typeface="+mn-cs"/>
              </a:rPr>
              <a:t>múltiples</a:t>
            </a:r>
            <a:r>
              <a:rPr lang="en-US" sz="2000" dirty="0" smtClean="0">
                <a:cs typeface="+mn-cs"/>
              </a:rPr>
              <a:t> (</a:t>
            </a:r>
            <a:r>
              <a:rPr lang="en-US" sz="2000" dirty="0" err="1" smtClean="0">
                <a:cs typeface="+mn-cs"/>
              </a:rPr>
              <a:t>globales</a:t>
            </a:r>
            <a:r>
              <a:rPr lang="en-US" sz="2000" dirty="0" smtClean="0">
                <a:cs typeface="+mn-cs"/>
              </a:rPr>
              <a:t>)</a:t>
            </a:r>
          </a:p>
        </p:txBody>
      </p:sp>
      <p:sp>
        <p:nvSpPr>
          <p:cNvPr id="5" name="4 Rectángulo"/>
          <p:cNvSpPr/>
          <p:nvPr/>
        </p:nvSpPr>
        <p:spPr>
          <a:xfrm>
            <a:off x="2292524" y="467961"/>
            <a:ext cx="5059014" cy="584775"/>
          </a:xfrm>
          <a:prstGeom prst="rect">
            <a:avLst/>
          </a:prstGeom>
        </p:spPr>
        <p:txBody>
          <a:bodyPr wrap="none">
            <a:spAutoFit/>
          </a:bodyPr>
          <a:lstStyle/>
          <a:p>
            <a:r>
              <a:rPr lang="es-ES" sz="3200" dirty="0"/>
              <a:t>Comparación de secuencias</a:t>
            </a:r>
            <a:endParaRPr lang="en-US" sz="3200" dirty="0"/>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826" y="2963853"/>
            <a:ext cx="657225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1386491" y="5805264"/>
            <a:ext cx="10170285" cy="461665"/>
          </a:xfrm>
          <a:prstGeom prst="rect">
            <a:avLst/>
          </a:prstGeom>
          <a:noFill/>
        </p:spPr>
        <p:txBody>
          <a:bodyPr>
            <a:spAutoFit/>
          </a:bodyPr>
          <a:lstStyle>
            <a:defPPr>
              <a:defRPr lang="en-US"/>
            </a:defPPr>
            <a:lvl1pPr marL="342900" indent="-342900">
              <a:buFontTx/>
              <a:buAutoNum type="arabicPeriod"/>
              <a:defRPr sz="2000"/>
            </a:lvl1pPr>
          </a:lstStyle>
          <a:p>
            <a:pPr marL="0" indent="0">
              <a:buNone/>
            </a:pPr>
            <a:r>
              <a:rPr lang="es-AR" sz="2400" dirty="0"/>
              <a:t>Usan diferentes algoritmos</a:t>
            </a:r>
            <a:endParaRPr lang="en-US" sz="2400" dirty="0"/>
          </a:p>
        </p:txBody>
      </p:sp>
      <p:grpSp>
        <p:nvGrpSpPr>
          <p:cNvPr id="4" name="3 Grupo"/>
          <p:cNvGrpSpPr/>
          <p:nvPr/>
        </p:nvGrpSpPr>
        <p:grpSpPr>
          <a:xfrm>
            <a:off x="3203848" y="3140968"/>
            <a:ext cx="1170743" cy="1872208"/>
            <a:chOff x="3203848" y="3140968"/>
            <a:chExt cx="1170743" cy="1872208"/>
          </a:xfrm>
        </p:grpSpPr>
        <p:sp>
          <p:nvSpPr>
            <p:cNvPr id="3" name="2 Elipse"/>
            <p:cNvSpPr/>
            <p:nvPr/>
          </p:nvSpPr>
          <p:spPr>
            <a:xfrm>
              <a:off x="3222463" y="3140968"/>
              <a:ext cx="1152128" cy="864096"/>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7 Elipse"/>
            <p:cNvSpPr/>
            <p:nvPr/>
          </p:nvSpPr>
          <p:spPr>
            <a:xfrm>
              <a:off x="3203848" y="4149080"/>
              <a:ext cx="1152128" cy="864096"/>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277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188205" y="1507177"/>
            <a:ext cx="6624155" cy="1754326"/>
          </a:xfrm>
          <a:prstGeom prst="rect">
            <a:avLst/>
          </a:prstGeom>
        </p:spPr>
        <p:txBody>
          <a:bodyPr wrap="square">
            <a:spAutoFit/>
          </a:bodyPr>
          <a:lstStyle/>
          <a:p>
            <a:pPr algn="just"/>
            <a:r>
              <a:rPr lang="es-AR" dirty="0"/>
              <a:t>Un </a:t>
            </a:r>
            <a:r>
              <a:rPr lang="es-AR" b="1" dirty="0"/>
              <a:t>alineamiento global </a:t>
            </a:r>
            <a:r>
              <a:rPr lang="es-AR" dirty="0"/>
              <a:t>fuerza el alineamiento de ambas secuencias a lo largo de toda su longitud. Usamos </a:t>
            </a:r>
            <a:r>
              <a:rPr lang="es-AR" dirty="0" err="1"/>
              <a:t>aln</a:t>
            </a:r>
            <a:r>
              <a:rPr lang="es-AR" dirty="0"/>
              <a:t>. globales cuando estamos seguros de que la </a:t>
            </a:r>
            <a:r>
              <a:rPr lang="es-AR" dirty="0" err="1"/>
              <a:t>homologia</a:t>
            </a:r>
            <a:r>
              <a:rPr lang="es-AR" dirty="0"/>
              <a:t> se extiende a lo largo de todas las secuencias a comparar. Este es el tipo de alineamientos que </a:t>
            </a:r>
            <a:r>
              <a:rPr lang="es-AR" dirty="0" smtClean="0"/>
              <a:t>generan </a:t>
            </a:r>
            <a:r>
              <a:rPr lang="en-US" dirty="0" err="1" smtClean="0"/>
              <a:t>programas</a:t>
            </a:r>
            <a:r>
              <a:rPr lang="en-US" dirty="0" smtClean="0"/>
              <a:t> </a:t>
            </a:r>
            <a:r>
              <a:rPr lang="en-US" dirty="0"/>
              <a:t>de </a:t>
            </a:r>
            <a:r>
              <a:rPr lang="en-US" dirty="0" err="1"/>
              <a:t>alineamiento</a:t>
            </a:r>
            <a:r>
              <a:rPr lang="en-US" dirty="0"/>
              <a:t> </a:t>
            </a:r>
            <a:r>
              <a:rPr lang="en-US" dirty="0" err="1" smtClean="0"/>
              <a:t>múltiple</a:t>
            </a:r>
            <a:r>
              <a:rPr lang="en-US" dirty="0" smtClean="0"/>
              <a:t> </a:t>
            </a:r>
            <a:r>
              <a:rPr lang="en-US" dirty="0"/>
              <a:t>tales </a:t>
            </a:r>
            <a:r>
              <a:rPr lang="en-US" dirty="0" err="1"/>
              <a:t>como</a:t>
            </a:r>
            <a:r>
              <a:rPr lang="en-US" dirty="0"/>
              <a:t> </a:t>
            </a:r>
            <a:r>
              <a:rPr lang="en-US" b="1" dirty="0" err="1"/>
              <a:t>Clusta</a:t>
            </a:r>
            <a:r>
              <a:rPr lang="en-US" dirty="0" err="1"/>
              <a:t>l</a:t>
            </a:r>
            <a:r>
              <a:rPr lang="en-US" dirty="0"/>
              <a:t>, </a:t>
            </a:r>
            <a:r>
              <a:rPr lang="en-US" b="1" dirty="0" smtClean="0"/>
              <a:t>T-Coffee</a:t>
            </a:r>
            <a:r>
              <a:rPr lang="en-US" dirty="0" smtClean="0"/>
              <a:t> </a:t>
            </a:r>
            <a:r>
              <a:rPr lang="en-US" dirty="0"/>
              <a:t>o </a:t>
            </a:r>
            <a:r>
              <a:rPr lang="en-US" b="1" dirty="0"/>
              <a:t>Muscle</a:t>
            </a:r>
            <a:r>
              <a:rPr lang="en-US" dirty="0"/>
              <a:t>.</a:t>
            </a:r>
          </a:p>
        </p:txBody>
      </p:sp>
      <p:sp>
        <p:nvSpPr>
          <p:cNvPr id="4" name="3 Rectángulo"/>
          <p:cNvSpPr/>
          <p:nvPr/>
        </p:nvSpPr>
        <p:spPr>
          <a:xfrm>
            <a:off x="1209802" y="3717032"/>
            <a:ext cx="6841472" cy="1200329"/>
          </a:xfrm>
          <a:prstGeom prst="rect">
            <a:avLst/>
          </a:prstGeom>
        </p:spPr>
        <p:txBody>
          <a:bodyPr wrap="square">
            <a:spAutoFit/>
          </a:bodyPr>
          <a:lstStyle/>
          <a:p>
            <a:pPr algn="just"/>
            <a:r>
              <a:rPr lang="es-AR" dirty="0" smtClean="0"/>
              <a:t>Pero </a:t>
            </a:r>
            <a:r>
              <a:rPr lang="es-AR" dirty="0"/>
              <a:t>ese algoritmo es muy lento. El tiempo de cálculo es proporcional al producto de las longitudes de las dos secuencias que se quieren alinear (o al producto de la longitud de nuestra secuencia problema y la de todas las secuencias de la base de datos). </a:t>
            </a:r>
          </a:p>
        </p:txBody>
      </p:sp>
    </p:spTree>
    <p:extLst>
      <p:ext uri="{BB962C8B-B14F-4D97-AF65-F5344CB8AC3E}">
        <p14:creationId xmlns:p14="http://schemas.microsoft.com/office/powerpoint/2010/main" val="715800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59632" y="1196752"/>
            <a:ext cx="5544616" cy="646331"/>
          </a:xfrm>
          <a:prstGeom prst="rect">
            <a:avLst/>
          </a:prstGeom>
          <a:noFill/>
        </p:spPr>
        <p:txBody>
          <a:bodyPr wrap="square" rtlCol="0">
            <a:spAutoFit/>
          </a:bodyPr>
          <a:lstStyle/>
          <a:p>
            <a:r>
              <a:rPr lang="en-US" dirty="0" smtClean="0">
                <a:latin typeface="Arial" charset="0"/>
              </a:rPr>
              <a:t>2. De </a:t>
            </a:r>
            <a:r>
              <a:rPr lang="en-US" dirty="0">
                <a:latin typeface="Arial" charset="0"/>
              </a:rPr>
              <a:t>a pares (pairwise) o </a:t>
            </a:r>
            <a:r>
              <a:rPr lang="en-US" dirty="0" err="1" smtClean="0">
                <a:latin typeface="Arial" charset="0"/>
              </a:rPr>
              <a:t>múltiples</a:t>
            </a:r>
            <a:r>
              <a:rPr lang="en-US" dirty="0" smtClean="0">
                <a:latin typeface="Arial" charset="0"/>
              </a:rPr>
              <a:t> (</a:t>
            </a:r>
            <a:r>
              <a:rPr lang="en-US" dirty="0" err="1" smtClean="0">
                <a:latin typeface="Arial" charset="0"/>
              </a:rPr>
              <a:t>Globales</a:t>
            </a:r>
            <a:r>
              <a:rPr lang="en-US" dirty="0" smtClean="0">
                <a:latin typeface="Arial" charset="0"/>
              </a:rPr>
              <a:t>)</a:t>
            </a:r>
            <a:endParaRPr lang="en-US" dirty="0">
              <a:latin typeface="Arial" charset="0"/>
            </a:endParaRPr>
          </a:p>
          <a:p>
            <a:endParaRPr lang="en-US" dirty="0"/>
          </a:p>
        </p:txBody>
      </p:sp>
      <p:sp>
        <p:nvSpPr>
          <p:cNvPr id="5" name="4 Rectángulo"/>
          <p:cNvSpPr/>
          <p:nvPr/>
        </p:nvSpPr>
        <p:spPr>
          <a:xfrm>
            <a:off x="1043608" y="1844824"/>
            <a:ext cx="6877032" cy="2031325"/>
          </a:xfrm>
          <a:prstGeom prst="rect">
            <a:avLst/>
          </a:prstGeom>
        </p:spPr>
        <p:txBody>
          <a:bodyPr wrap="square">
            <a:spAutoFit/>
          </a:bodyPr>
          <a:lstStyle/>
          <a:p>
            <a:pPr algn="just"/>
            <a:r>
              <a:rPr lang="en-US" altLang="en-US" dirty="0"/>
              <a:t>El </a:t>
            </a:r>
            <a:r>
              <a:rPr lang="en-US" altLang="en-US" dirty="0" err="1"/>
              <a:t>alineamiento</a:t>
            </a:r>
            <a:r>
              <a:rPr lang="en-US" altLang="en-US" dirty="0"/>
              <a:t> </a:t>
            </a:r>
            <a:r>
              <a:rPr lang="en-US" altLang="en-US" dirty="0" err="1"/>
              <a:t>secuencial</a:t>
            </a:r>
            <a:r>
              <a:rPr lang="en-US" altLang="en-US" dirty="0"/>
              <a:t> </a:t>
            </a:r>
            <a:r>
              <a:rPr lang="en-US" altLang="en-US" dirty="0" err="1"/>
              <a:t>es</a:t>
            </a:r>
            <a:r>
              <a:rPr lang="en-US" altLang="en-US" dirty="0"/>
              <a:t> un </a:t>
            </a:r>
            <a:r>
              <a:rPr lang="en-US" altLang="en-US" dirty="0" err="1"/>
              <a:t>procedimiento</a:t>
            </a:r>
            <a:r>
              <a:rPr lang="en-US" altLang="en-US" dirty="0"/>
              <a:t> </a:t>
            </a:r>
            <a:r>
              <a:rPr lang="en-US" altLang="en-US" dirty="0" err="1"/>
              <a:t>por</a:t>
            </a:r>
            <a:r>
              <a:rPr lang="en-US" altLang="en-US" dirty="0"/>
              <a:t> el </a:t>
            </a:r>
            <a:r>
              <a:rPr lang="en-US" altLang="en-US" dirty="0" err="1"/>
              <a:t>cual</a:t>
            </a:r>
            <a:r>
              <a:rPr lang="en-US" altLang="en-US" dirty="0"/>
              <a:t> </a:t>
            </a:r>
            <a:r>
              <a:rPr lang="en-US" altLang="en-US" dirty="0" err="1"/>
              <a:t>podemos</a:t>
            </a:r>
            <a:r>
              <a:rPr lang="en-US" altLang="en-US" dirty="0"/>
              <a:t> </a:t>
            </a:r>
            <a:r>
              <a:rPr lang="en-US" altLang="en-US" dirty="0" err="1"/>
              <a:t>comparar</a:t>
            </a:r>
            <a:r>
              <a:rPr lang="en-US" altLang="en-US" dirty="0"/>
              <a:t> 2 (</a:t>
            </a:r>
            <a:r>
              <a:rPr lang="en-US" altLang="en-US" dirty="0" err="1"/>
              <a:t>alineamiento</a:t>
            </a:r>
            <a:r>
              <a:rPr lang="en-US" altLang="en-US" dirty="0"/>
              <a:t> entre pares, </a:t>
            </a:r>
            <a:r>
              <a:rPr lang="en-US" altLang="en-US" dirty="0">
                <a:solidFill>
                  <a:srgbClr val="FF0000"/>
                </a:solidFill>
              </a:rPr>
              <a:t>pair-wise alignment</a:t>
            </a:r>
            <a:r>
              <a:rPr lang="en-US" altLang="en-US" dirty="0"/>
              <a:t>) o </a:t>
            </a:r>
            <a:r>
              <a:rPr lang="en-US" altLang="en-US" dirty="0" err="1"/>
              <a:t>más</a:t>
            </a:r>
            <a:r>
              <a:rPr lang="en-US" altLang="en-US" dirty="0"/>
              <a:t> </a:t>
            </a:r>
            <a:r>
              <a:rPr lang="en-US" altLang="en-US" dirty="0" err="1"/>
              <a:t>secuencias</a:t>
            </a:r>
            <a:r>
              <a:rPr lang="en-US" altLang="en-US" dirty="0"/>
              <a:t> (</a:t>
            </a:r>
            <a:r>
              <a:rPr lang="en-US" altLang="en-US" dirty="0" err="1"/>
              <a:t>alineamiento</a:t>
            </a:r>
            <a:r>
              <a:rPr lang="en-US" altLang="en-US" dirty="0"/>
              <a:t> </a:t>
            </a:r>
            <a:r>
              <a:rPr lang="en-US" altLang="en-US" dirty="0" err="1"/>
              <a:t>múltiple</a:t>
            </a:r>
            <a:r>
              <a:rPr lang="en-US" altLang="en-US" dirty="0"/>
              <a:t>, </a:t>
            </a:r>
            <a:r>
              <a:rPr lang="en-US" altLang="en-US" dirty="0">
                <a:solidFill>
                  <a:srgbClr val="FF0000"/>
                </a:solidFill>
              </a:rPr>
              <a:t>multiple alignment</a:t>
            </a:r>
            <a:r>
              <a:rPr lang="en-US" altLang="en-US" dirty="0" smtClean="0"/>
              <a:t>)..</a:t>
            </a:r>
            <a:endParaRPr lang="en-US" altLang="en-US" dirty="0"/>
          </a:p>
          <a:p>
            <a:endParaRPr lang="en-US" altLang="en-US" dirty="0"/>
          </a:p>
          <a:p>
            <a:pPr algn="just"/>
            <a:r>
              <a:rPr lang="en-US" altLang="en-US" dirty="0"/>
              <a:t>Los </a:t>
            </a:r>
            <a:r>
              <a:rPr lang="en-US" altLang="en-US" dirty="0" err="1"/>
              <a:t>caracteres</a:t>
            </a:r>
            <a:r>
              <a:rPr lang="en-US" altLang="en-US" dirty="0"/>
              <a:t> </a:t>
            </a:r>
            <a:r>
              <a:rPr lang="en-US" altLang="en-US" dirty="0" err="1" smtClean="0"/>
              <a:t>idénticos</a:t>
            </a:r>
            <a:r>
              <a:rPr lang="en-US" altLang="en-US" dirty="0" smtClean="0"/>
              <a:t> </a:t>
            </a:r>
            <a:r>
              <a:rPr lang="en-US" altLang="en-US" dirty="0"/>
              <a:t>(o </a:t>
            </a:r>
            <a:r>
              <a:rPr lang="en-US" altLang="en-US" dirty="0" err="1" smtClean="0"/>
              <a:t>similares</a:t>
            </a:r>
            <a:r>
              <a:rPr lang="en-US" altLang="en-US" dirty="0"/>
              <a:t>) se </a:t>
            </a:r>
            <a:r>
              <a:rPr lang="en-US" altLang="en-US" dirty="0" err="1"/>
              <a:t>ubican</a:t>
            </a:r>
            <a:r>
              <a:rPr lang="en-US" altLang="en-US" dirty="0"/>
              <a:t> </a:t>
            </a:r>
            <a:r>
              <a:rPr lang="en-US" altLang="en-US" dirty="0" err="1"/>
              <a:t>en</a:t>
            </a:r>
            <a:r>
              <a:rPr lang="en-US" altLang="en-US" dirty="0"/>
              <a:t> la </a:t>
            </a:r>
            <a:r>
              <a:rPr lang="en-US" altLang="en-US" dirty="0" err="1"/>
              <a:t>misma</a:t>
            </a:r>
            <a:r>
              <a:rPr lang="en-US" altLang="en-US" dirty="0"/>
              <a:t> </a:t>
            </a:r>
            <a:r>
              <a:rPr lang="en-US" altLang="en-US" dirty="0" err="1"/>
              <a:t>columna</a:t>
            </a:r>
            <a:r>
              <a:rPr lang="en-US" altLang="en-US" dirty="0"/>
              <a:t>, </a:t>
            </a:r>
            <a:r>
              <a:rPr lang="en-US" altLang="en-US" dirty="0" err="1"/>
              <a:t>mientras</a:t>
            </a:r>
            <a:r>
              <a:rPr lang="en-US" altLang="en-US" dirty="0"/>
              <a:t> que  </a:t>
            </a:r>
            <a:r>
              <a:rPr lang="en-US" altLang="en-US" dirty="0" err="1"/>
              <a:t>los</a:t>
            </a:r>
            <a:r>
              <a:rPr lang="en-US" altLang="en-US" dirty="0"/>
              <a:t> </a:t>
            </a:r>
            <a:r>
              <a:rPr lang="en-US" altLang="en-US" dirty="0" err="1" smtClean="0"/>
              <a:t>caracteres</a:t>
            </a:r>
            <a:r>
              <a:rPr lang="en-US" altLang="en-US" dirty="0" smtClean="0"/>
              <a:t> no-</a:t>
            </a:r>
            <a:r>
              <a:rPr lang="en-US" altLang="en-US" dirty="0" err="1" smtClean="0"/>
              <a:t>idénticos</a:t>
            </a:r>
            <a:r>
              <a:rPr lang="en-US" altLang="en-US" dirty="0" smtClean="0"/>
              <a:t> </a:t>
            </a:r>
            <a:r>
              <a:rPr lang="en-US" altLang="en-US" dirty="0"/>
              <a:t>se </a:t>
            </a:r>
            <a:r>
              <a:rPr lang="en-US" altLang="en-US" dirty="0" err="1"/>
              <a:t>pueden</a:t>
            </a:r>
            <a:r>
              <a:rPr lang="en-US" altLang="en-US" dirty="0"/>
              <a:t> </a:t>
            </a:r>
            <a:r>
              <a:rPr lang="en-US" altLang="en-US" dirty="0" err="1"/>
              <a:t>ubicar</a:t>
            </a:r>
            <a:r>
              <a:rPr lang="en-US" altLang="en-US" dirty="0"/>
              <a:t> </a:t>
            </a:r>
            <a:r>
              <a:rPr lang="en-US" altLang="en-US" dirty="0" err="1"/>
              <a:t>en</a:t>
            </a:r>
            <a:r>
              <a:rPr lang="en-US" altLang="en-US" dirty="0"/>
              <a:t> la </a:t>
            </a:r>
            <a:r>
              <a:rPr lang="en-US" altLang="en-US" dirty="0" err="1"/>
              <a:t>misma</a:t>
            </a:r>
            <a:r>
              <a:rPr lang="en-US" altLang="en-US" dirty="0"/>
              <a:t> </a:t>
            </a:r>
            <a:r>
              <a:rPr lang="en-US" altLang="en-US" dirty="0" err="1"/>
              <a:t>columna</a:t>
            </a:r>
            <a:r>
              <a:rPr lang="en-US" altLang="en-US" dirty="0"/>
              <a:t> o </a:t>
            </a:r>
            <a:r>
              <a:rPr lang="en-US" altLang="en-US" dirty="0" err="1"/>
              <a:t>bien</a:t>
            </a:r>
            <a:r>
              <a:rPr lang="en-US" altLang="en-US" dirty="0"/>
              <a:t>  </a:t>
            </a:r>
            <a:r>
              <a:rPr lang="en-US" altLang="en-US" dirty="0" err="1"/>
              <a:t>alineados</a:t>
            </a:r>
            <a:r>
              <a:rPr lang="en-US" altLang="en-US" dirty="0"/>
              <a:t> con lo que </a:t>
            </a:r>
            <a:r>
              <a:rPr lang="en-US" altLang="en-US" dirty="0" err="1"/>
              <a:t>llamamos</a:t>
            </a:r>
            <a:r>
              <a:rPr lang="en-US" altLang="en-US" dirty="0"/>
              <a:t> “gap”. </a:t>
            </a:r>
          </a:p>
        </p:txBody>
      </p:sp>
      <p:sp>
        <p:nvSpPr>
          <p:cNvPr id="6" name="5 Rectángulo"/>
          <p:cNvSpPr/>
          <p:nvPr/>
        </p:nvSpPr>
        <p:spPr>
          <a:xfrm>
            <a:off x="1066595" y="4593772"/>
            <a:ext cx="7200800" cy="830997"/>
          </a:xfrm>
          <a:prstGeom prst="rect">
            <a:avLst/>
          </a:prstGeom>
        </p:spPr>
        <p:txBody>
          <a:bodyPr wrap="square">
            <a:spAutoFit/>
          </a:bodyPr>
          <a:lstStyle/>
          <a:p>
            <a:r>
              <a:rPr lang="es-AR" sz="2400" dirty="0" smtClean="0"/>
              <a:t>Los algoritmos </a:t>
            </a:r>
            <a:r>
              <a:rPr lang="es-AR" sz="2400" dirty="0"/>
              <a:t>de alineamiento </a:t>
            </a:r>
            <a:r>
              <a:rPr lang="es-AR" sz="2400" b="1" dirty="0"/>
              <a:t>local </a:t>
            </a:r>
            <a:r>
              <a:rPr lang="es-AR" sz="2400" b="1" dirty="0" smtClean="0"/>
              <a:t> </a:t>
            </a:r>
            <a:r>
              <a:rPr lang="es-AR" sz="2400" dirty="0" smtClean="0"/>
              <a:t>son </a:t>
            </a:r>
            <a:r>
              <a:rPr lang="es-AR" sz="2400" dirty="0"/>
              <a:t>mucho más rápidos. </a:t>
            </a:r>
            <a:endParaRPr lang="en-US" sz="2400" dirty="0"/>
          </a:p>
        </p:txBody>
      </p:sp>
    </p:spTree>
    <p:extLst>
      <p:ext uri="{BB962C8B-B14F-4D97-AF65-F5344CB8AC3E}">
        <p14:creationId xmlns:p14="http://schemas.microsoft.com/office/powerpoint/2010/main" val="428084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2492896"/>
            <a:ext cx="700087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149080"/>
            <a:ext cx="702945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1126945" y="3744816"/>
            <a:ext cx="6946180" cy="369332"/>
          </a:xfrm>
          <a:prstGeom prst="rect">
            <a:avLst/>
          </a:prstGeom>
        </p:spPr>
        <p:txBody>
          <a:bodyPr wrap="square">
            <a:spAutoFit/>
          </a:bodyPr>
          <a:lstStyle/>
          <a:p>
            <a:r>
              <a:rPr lang="es-AR" dirty="0" smtClean="0"/>
              <a:t>El </a:t>
            </a:r>
            <a:r>
              <a:rPr lang="es-AR" dirty="0"/>
              <a:t>alineamiento se trata de extender en los dos </a:t>
            </a:r>
            <a:r>
              <a:rPr lang="es-AR" dirty="0" smtClean="0"/>
              <a:t>sentidos</a:t>
            </a:r>
            <a:endParaRPr lang="en-US" dirty="0"/>
          </a:p>
        </p:txBody>
      </p:sp>
      <p:sp>
        <p:nvSpPr>
          <p:cNvPr id="8" name="7 CuadroTexto"/>
          <p:cNvSpPr txBox="1"/>
          <p:nvPr/>
        </p:nvSpPr>
        <p:spPr>
          <a:xfrm>
            <a:off x="1691680" y="348618"/>
            <a:ext cx="6202738" cy="461665"/>
          </a:xfrm>
          <a:prstGeom prst="rect">
            <a:avLst/>
          </a:prstGeom>
          <a:noFill/>
        </p:spPr>
        <p:txBody>
          <a:bodyPr wrap="square" rtlCol="0">
            <a:spAutoFit/>
          </a:bodyPr>
          <a:lstStyle/>
          <a:p>
            <a:pPr algn="ctr"/>
            <a:r>
              <a:rPr lang="es-AR" sz="2400" b="1" dirty="0" smtClean="0"/>
              <a:t>BLAST (</a:t>
            </a:r>
            <a:r>
              <a:rPr lang="en-US" sz="2400" b="1" dirty="0"/>
              <a:t>Basic Local Alignment Search </a:t>
            </a:r>
            <a:r>
              <a:rPr lang="en-US" sz="2400" b="1" dirty="0" smtClean="0"/>
              <a:t>Tool)</a:t>
            </a:r>
            <a:endParaRPr lang="en-US" sz="2400" b="1" dirty="0"/>
          </a:p>
        </p:txBody>
      </p:sp>
      <p:sp>
        <p:nvSpPr>
          <p:cNvPr id="12" name="11 CuadroTexto"/>
          <p:cNvSpPr txBox="1"/>
          <p:nvPr/>
        </p:nvSpPr>
        <p:spPr>
          <a:xfrm>
            <a:off x="1109081" y="1056255"/>
            <a:ext cx="7495367" cy="1200329"/>
          </a:xfrm>
          <a:prstGeom prst="rect">
            <a:avLst/>
          </a:prstGeom>
          <a:noFill/>
        </p:spPr>
        <p:txBody>
          <a:bodyPr wrap="square" rtlCol="0">
            <a:spAutoFit/>
          </a:bodyPr>
          <a:lstStyle/>
          <a:p>
            <a:r>
              <a:rPr lang="es-AR" dirty="0" smtClean="0"/>
              <a:t>BLAST utiliza la secuencia de entrada “</a:t>
            </a:r>
            <a:r>
              <a:rPr lang="es-AR" dirty="0" err="1" smtClean="0"/>
              <a:t>query</a:t>
            </a:r>
            <a:r>
              <a:rPr lang="es-AR" dirty="0" smtClean="0"/>
              <a:t>” y las de la bases de datos, </a:t>
            </a:r>
            <a:r>
              <a:rPr lang="es-AR" dirty="0"/>
              <a:t>busca alineamientos locales con alta puntuación (</a:t>
            </a:r>
            <a:r>
              <a:rPr lang="es-AR" b="1" dirty="0" err="1"/>
              <a:t>HSPs</a:t>
            </a:r>
            <a:r>
              <a:rPr lang="es-AR" b="1" dirty="0"/>
              <a:t> </a:t>
            </a:r>
            <a:r>
              <a:rPr lang="es-AR" dirty="0"/>
              <a:t>o </a:t>
            </a:r>
            <a:r>
              <a:rPr lang="es-AR" b="1" dirty="0" err="1"/>
              <a:t>high-scoring</a:t>
            </a:r>
            <a:r>
              <a:rPr lang="es-AR" b="1" dirty="0"/>
              <a:t> </a:t>
            </a:r>
            <a:r>
              <a:rPr lang="es-AR" b="1" dirty="0" err="1"/>
              <a:t>pairs</a:t>
            </a:r>
            <a:r>
              <a:rPr lang="es-AR" dirty="0" smtClean="0"/>
              <a:t>).</a:t>
            </a:r>
            <a:endParaRPr lang="en-US" dirty="0"/>
          </a:p>
          <a:p>
            <a:endParaRPr lang="en-US" dirty="0"/>
          </a:p>
        </p:txBody>
      </p:sp>
      <p:sp>
        <p:nvSpPr>
          <p:cNvPr id="9" name="8 CuadroTexto"/>
          <p:cNvSpPr txBox="1"/>
          <p:nvPr/>
        </p:nvSpPr>
        <p:spPr>
          <a:xfrm>
            <a:off x="949866" y="5131782"/>
            <a:ext cx="7344816" cy="830997"/>
          </a:xfrm>
          <a:prstGeom prst="rect">
            <a:avLst/>
          </a:prstGeom>
          <a:noFill/>
        </p:spPr>
        <p:txBody>
          <a:bodyPr wrap="square" rtlCol="0">
            <a:spAutoFit/>
          </a:bodyPr>
          <a:lstStyle/>
          <a:p>
            <a:r>
              <a:rPr lang="es-AR" sz="2400" dirty="0" smtClean="0"/>
              <a:t>Al ser un algoritmo más rápido permite hacer una búsqueda de secuencias similares en la base de datos. </a:t>
            </a:r>
            <a:endParaRPr lang="en-US" sz="2400" dirty="0"/>
          </a:p>
        </p:txBody>
      </p:sp>
    </p:spTree>
    <p:extLst>
      <p:ext uri="{BB962C8B-B14F-4D97-AF65-F5344CB8AC3E}">
        <p14:creationId xmlns:p14="http://schemas.microsoft.com/office/powerpoint/2010/main" val="362194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541" y="692696"/>
            <a:ext cx="5833268" cy="4219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1187624" y="5085184"/>
            <a:ext cx="7128792" cy="646331"/>
          </a:xfrm>
          <a:prstGeom prst="rect">
            <a:avLst/>
          </a:prstGeom>
          <a:noFill/>
        </p:spPr>
        <p:txBody>
          <a:bodyPr wrap="square" rtlCol="0">
            <a:spAutoFit/>
          </a:bodyPr>
          <a:lstStyle/>
          <a:p>
            <a:r>
              <a:rPr lang="es-AR" dirty="0" smtClean="0"/>
              <a:t>En la evaluación del alineamiento entre cada par de secuencias se generan ciertos valores que dan un peso estadístico al alineamiento.</a:t>
            </a:r>
            <a:endParaRPr lang="en-US" dirty="0"/>
          </a:p>
        </p:txBody>
      </p:sp>
      <p:sp>
        <p:nvSpPr>
          <p:cNvPr id="7" name="6 Rectángulo"/>
          <p:cNvSpPr/>
          <p:nvPr/>
        </p:nvSpPr>
        <p:spPr>
          <a:xfrm>
            <a:off x="899592" y="5589240"/>
            <a:ext cx="7704856" cy="707886"/>
          </a:xfrm>
          <a:prstGeom prst="rect">
            <a:avLst/>
          </a:prstGeom>
        </p:spPr>
        <p:txBody>
          <a:bodyPr wrap="square">
            <a:spAutoFit/>
          </a:bodyPr>
          <a:lstStyle/>
          <a:p>
            <a:endParaRPr lang="en-US" sz="2000" b="1" dirty="0"/>
          </a:p>
          <a:p>
            <a:r>
              <a:rPr lang="es-AR" sz="2000" b="1" dirty="0"/>
              <a:t>Valor E: probabilidad de que la similitud encontrada se deba al azar</a:t>
            </a:r>
            <a:endParaRPr lang="en-US" sz="2000" b="1" dirty="0"/>
          </a:p>
        </p:txBody>
      </p:sp>
    </p:spTree>
    <p:extLst>
      <p:ext uri="{BB962C8B-B14F-4D97-AF65-F5344CB8AC3E}">
        <p14:creationId xmlns:p14="http://schemas.microsoft.com/office/powerpoint/2010/main" val="31010156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620" r="1853" b="6250"/>
          <a:stretch/>
        </p:blipFill>
        <p:spPr bwMode="auto">
          <a:xfrm>
            <a:off x="-252536" y="938560"/>
            <a:ext cx="9396536" cy="458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7304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p:cNvGrpSpPr/>
          <p:nvPr/>
        </p:nvGrpSpPr>
        <p:grpSpPr>
          <a:xfrm>
            <a:off x="349092" y="836712"/>
            <a:ext cx="8538303" cy="5118803"/>
            <a:chOff x="349092" y="1517785"/>
            <a:chExt cx="8538303" cy="5118803"/>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6442" r="1505" b="6250"/>
            <a:stretch/>
          </p:blipFill>
          <p:spPr bwMode="auto">
            <a:xfrm>
              <a:off x="349092" y="1517785"/>
              <a:ext cx="8538303" cy="511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Flecha abajo"/>
            <p:cNvSpPr/>
            <p:nvPr/>
          </p:nvSpPr>
          <p:spPr>
            <a:xfrm rot="5400000">
              <a:off x="2815489" y="4131078"/>
              <a:ext cx="252028" cy="57606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9 Flecha abajo"/>
            <p:cNvSpPr/>
            <p:nvPr/>
          </p:nvSpPr>
          <p:spPr>
            <a:xfrm rot="5400000">
              <a:off x="5598114" y="5760996"/>
              <a:ext cx="252028" cy="576064"/>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6131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907704" y="548680"/>
            <a:ext cx="5112568" cy="584775"/>
          </a:xfrm>
          <a:prstGeom prst="rect">
            <a:avLst/>
          </a:prstGeom>
          <a:noFill/>
        </p:spPr>
        <p:txBody>
          <a:bodyPr wrap="square" rtlCol="0">
            <a:spAutoFit/>
          </a:bodyPr>
          <a:lstStyle/>
          <a:p>
            <a:pPr algn="ctr"/>
            <a:r>
              <a:rPr lang="es-ES" sz="3200" dirty="0" smtClean="0"/>
              <a:t>Secuenciación del ADN</a:t>
            </a:r>
            <a:endParaRPr lang="en-US" sz="3200" dirty="0"/>
          </a:p>
        </p:txBody>
      </p:sp>
      <p:sp>
        <p:nvSpPr>
          <p:cNvPr id="5" name="4 CuadroTexto"/>
          <p:cNvSpPr txBox="1"/>
          <p:nvPr/>
        </p:nvSpPr>
        <p:spPr>
          <a:xfrm>
            <a:off x="1115615" y="3676962"/>
            <a:ext cx="5616625" cy="461665"/>
          </a:xfrm>
          <a:prstGeom prst="rect">
            <a:avLst/>
          </a:prstGeom>
          <a:noFill/>
        </p:spPr>
        <p:txBody>
          <a:bodyPr wrap="square" rtlCol="0">
            <a:spAutoFit/>
          </a:bodyPr>
          <a:lstStyle>
            <a:defPPr>
              <a:defRPr lang="en-US"/>
            </a:defPPr>
            <a:lvl1pPr>
              <a:defRPr sz="3200"/>
            </a:lvl1pPr>
          </a:lstStyle>
          <a:p>
            <a:r>
              <a:rPr lang="en-US" sz="2400" dirty="0" smtClean="0"/>
              <a:t>* </a:t>
            </a:r>
            <a:r>
              <a:rPr lang="en-US" sz="2400" dirty="0" err="1" smtClean="0"/>
              <a:t>Método</a:t>
            </a:r>
            <a:r>
              <a:rPr lang="en-US" sz="2400" dirty="0" smtClean="0"/>
              <a:t> </a:t>
            </a:r>
            <a:r>
              <a:rPr lang="en-US" sz="2400" dirty="0" err="1" smtClean="0"/>
              <a:t>químico</a:t>
            </a:r>
            <a:r>
              <a:rPr lang="en-US" sz="2400" dirty="0" smtClean="0"/>
              <a:t> de </a:t>
            </a:r>
            <a:r>
              <a:rPr lang="en-US" sz="2400" b="1" dirty="0" err="1" smtClean="0"/>
              <a:t>Maxam</a:t>
            </a:r>
            <a:r>
              <a:rPr lang="en-US" sz="2400" b="1" dirty="0" smtClean="0"/>
              <a:t> </a:t>
            </a:r>
            <a:r>
              <a:rPr lang="en-US" sz="2400" b="1" dirty="0"/>
              <a:t>Y </a:t>
            </a:r>
            <a:r>
              <a:rPr lang="en-US" sz="2400" b="1" dirty="0" smtClean="0"/>
              <a:t>Gilbert</a:t>
            </a:r>
            <a:endParaRPr lang="en-US" sz="2400" dirty="0"/>
          </a:p>
        </p:txBody>
      </p:sp>
      <p:sp>
        <p:nvSpPr>
          <p:cNvPr id="6" name="5 CuadroTexto"/>
          <p:cNvSpPr txBox="1"/>
          <p:nvPr/>
        </p:nvSpPr>
        <p:spPr>
          <a:xfrm>
            <a:off x="1115616" y="4469050"/>
            <a:ext cx="5616625" cy="461665"/>
          </a:xfrm>
          <a:prstGeom prst="rect">
            <a:avLst/>
          </a:prstGeom>
          <a:noFill/>
        </p:spPr>
        <p:txBody>
          <a:bodyPr wrap="square" rtlCol="0">
            <a:spAutoFit/>
          </a:bodyPr>
          <a:lstStyle>
            <a:defPPr>
              <a:defRPr lang="en-US"/>
            </a:defPPr>
            <a:lvl1pPr>
              <a:defRPr sz="3200"/>
            </a:lvl1pPr>
          </a:lstStyle>
          <a:p>
            <a:r>
              <a:rPr lang="en-US" sz="2400" dirty="0" smtClean="0"/>
              <a:t>* </a:t>
            </a:r>
            <a:r>
              <a:rPr lang="en-US" sz="2400" dirty="0" err="1" smtClean="0"/>
              <a:t>Método</a:t>
            </a:r>
            <a:r>
              <a:rPr lang="en-US" sz="2400" dirty="0" smtClean="0"/>
              <a:t> de </a:t>
            </a:r>
            <a:r>
              <a:rPr lang="en-US" sz="2400" b="1" dirty="0" smtClean="0"/>
              <a:t>Sanger </a:t>
            </a:r>
            <a:endParaRPr lang="en-US" sz="2400" b="1" dirty="0"/>
          </a:p>
        </p:txBody>
      </p:sp>
      <p:sp>
        <p:nvSpPr>
          <p:cNvPr id="7" name="6 CuadroTexto"/>
          <p:cNvSpPr txBox="1"/>
          <p:nvPr/>
        </p:nvSpPr>
        <p:spPr>
          <a:xfrm>
            <a:off x="1076977" y="1309989"/>
            <a:ext cx="7776864" cy="461665"/>
          </a:xfrm>
          <a:prstGeom prst="rect">
            <a:avLst/>
          </a:prstGeom>
          <a:noFill/>
        </p:spPr>
        <p:txBody>
          <a:bodyPr wrap="square" rtlCol="0">
            <a:spAutoFit/>
          </a:bodyPr>
          <a:lstStyle>
            <a:defPPr>
              <a:defRPr lang="en-US"/>
            </a:defPPr>
            <a:lvl1pPr>
              <a:defRPr sz="2000"/>
            </a:lvl1pPr>
          </a:lstStyle>
          <a:p>
            <a:r>
              <a:rPr lang="en-US" sz="2400" dirty="0" smtClean="0"/>
              <a:t>1953- Watson </a:t>
            </a:r>
            <a:r>
              <a:rPr lang="en-US" sz="2400" dirty="0"/>
              <a:t>&amp; Crick: Double Helix Structure of DNA</a:t>
            </a:r>
          </a:p>
        </p:txBody>
      </p:sp>
      <p:sp>
        <p:nvSpPr>
          <p:cNvPr id="8" name="7 CuadroTexto"/>
          <p:cNvSpPr txBox="1"/>
          <p:nvPr/>
        </p:nvSpPr>
        <p:spPr>
          <a:xfrm>
            <a:off x="1076977" y="2204864"/>
            <a:ext cx="7776864" cy="830997"/>
          </a:xfrm>
          <a:prstGeom prst="rect">
            <a:avLst/>
          </a:prstGeom>
          <a:noFill/>
        </p:spPr>
        <p:txBody>
          <a:bodyPr wrap="square" rtlCol="0">
            <a:spAutoFit/>
          </a:bodyPr>
          <a:lstStyle>
            <a:defPPr>
              <a:defRPr lang="en-US"/>
            </a:defPPr>
            <a:lvl1pPr>
              <a:defRPr sz="2000"/>
            </a:lvl1pPr>
          </a:lstStyle>
          <a:p>
            <a:r>
              <a:rPr lang="en-US" sz="2400" dirty="0" smtClean="0"/>
              <a:t>1977- </a:t>
            </a:r>
            <a:r>
              <a:rPr lang="en-US" sz="2400" dirty="0" err="1" smtClean="0"/>
              <a:t>Métodos</a:t>
            </a:r>
            <a:r>
              <a:rPr lang="en-US" sz="2400" dirty="0" smtClean="0"/>
              <a:t> de </a:t>
            </a:r>
            <a:r>
              <a:rPr lang="en-US" sz="2400" dirty="0" err="1" smtClean="0"/>
              <a:t>secuenciación</a:t>
            </a:r>
            <a:r>
              <a:rPr lang="en-US" sz="2400" dirty="0" smtClean="0"/>
              <a:t> </a:t>
            </a:r>
            <a:r>
              <a:rPr lang="en-US" sz="2400" dirty="0" err="1" smtClean="0"/>
              <a:t>basados</a:t>
            </a:r>
            <a:r>
              <a:rPr lang="en-US" sz="2400" dirty="0" smtClean="0"/>
              <a:t> </a:t>
            </a:r>
            <a:r>
              <a:rPr lang="en-US" sz="2400" dirty="0" err="1" smtClean="0"/>
              <a:t>en</a:t>
            </a:r>
            <a:r>
              <a:rPr lang="en-US" sz="2400" dirty="0" smtClean="0"/>
              <a:t> el </a:t>
            </a:r>
            <a:r>
              <a:rPr lang="en-US" sz="2400" dirty="0" err="1" smtClean="0"/>
              <a:t>conocimiendo</a:t>
            </a:r>
            <a:r>
              <a:rPr lang="en-US" sz="2400" dirty="0" smtClean="0"/>
              <a:t> de la </a:t>
            </a:r>
            <a:r>
              <a:rPr lang="en-US" sz="2400" dirty="0" err="1" smtClean="0"/>
              <a:t>estructura</a:t>
            </a:r>
            <a:r>
              <a:rPr lang="en-US" sz="2400" dirty="0" smtClean="0"/>
              <a:t> del ADN</a:t>
            </a:r>
            <a:endParaRPr lang="en-US" sz="2400" dirty="0"/>
          </a:p>
        </p:txBody>
      </p:sp>
    </p:spTree>
    <p:extLst>
      <p:ext uri="{BB962C8B-B14F-4D97-AF65-F5344CB8AC3E}">
        <p14:creationId xmlns:p14="http://schemas.microsoft.com/office/powerpoint/2010/main" val="30338861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762000"/>
            <a:ext cx="6162675"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2889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7850"/>
            <a:ext cx="9220697" cy="2733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60473" y="5415607"/>
            <a:ext cx="9552087" cy="461665"/>
          </a:xfrm>
          <a:prstGeom prst="rect">
            <a:avLst/>
          </a:prstGeom>
        </p:spPr>
        <p:txBody>
          <a:bodyPr wrap="square">
            <a:spAutoFit/>
          </a:bodyPr>
          <a:lstStyle/>
          <a:p>
            <a:r>
              <a:rPr lang="es-AR" sz="2400" b="1" dirty="0" smtClean="0"/>
              <a:t>Valor </a:t>
            </a:r>
            <a:r>
              <a:rPr lang="es-AR" sz="2400" b="1" dirty="0"/>
              <a:t>E: probabilidad de que la </a:t>
            </a:r>
            <a:r>
              <a:rPr lang="es-AR" sz="2400" b="1" dirty="0" smtClean="0"/>
              <a:t>identidad </a:t>
            </a:r>
            <a:r>
              <a:rPr lang="es-AR" sz="2400" b="1" dirty="0"/>
              <a:t>encontrada se deba al azar</a:t>
            </a:r>
            <a:endParaRPr lang="en-US" sz="2400" b="1" dirty="0"/>
          </a:p>
        </p:txBody>
      </p:sp>
      <p:sp>
        <p:nvSpPr>
          <p:cNvPr id="5" name="4 Flecha abajo"/>
          <p:cNvSpPr/>
          <p:nvPr/>
        </p:nvSpPr>
        <p:spPr>
          <a:xfrm>
            <a:off x="8172400" y="4633222"/>
            <a:ext cx="288032" cy="81200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314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p:cNvGrpSpPr/>
          <p:nvPr/>
        </p:nvGrpSpPr>
        <p:grpSpPr>
          <a:xfrm>
            <a:off x="503548" y="64637"/>
            <a:ext cx="8280920" cy="6388699"/>
            <a:chOff x="503548" y="64637"/>
            <a:chExt cx="8280920" cy="6388699"/>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37" t="17045" r="20458" b="3538"/>
            <a:stretch/>
          </p:blipFill>
          <p:spPr bwMode="auto">
            <a:xfrm>
              <a:off x="503548" y="64637"/>
              <a:ext cx="8280920" cy="5915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4 Conector recto de flecha"/>
            <p:cNvCxnSpPr/>
            <p:nvPr/>
          </p:nvCxnSpPr>
          <p:spPr>
            <a:xfrm flipV="1">
              <a:off x="7524328" y="6061786"/>
              <a:ext cx="0" cy="39155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02623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69462" y="1484784"/>
            <a:ext cx="6264696" cy="707886"/>
          </a:xfrm>
          <a:prstGeom prst="rect">
            <a:avLst/>
          </a:prstGeom>
          <a:noFill/>
        </p:spPr>
        <p:txBody>
          <a:bodyPr wrap="square" rtlCol="0">
            <a:spAutoFit/>
          </a:bodyPr>
          <a:lstStyle/>
          <a:p>
            <a:pPr marL="342900" indent="-342900">
              <a:buFont typeface="Arial" panose="020B0604020202020204" pitchFamily="34" charset="0"/>
              <a:buChar char="•"/>
            </a:pPr>
            <a:r>
              <a:rPr lang="es-AR" sz="2000" dirty="0"/>
              <a:t>S</a:t>
            </a:r>
            <a:r>
              <a:rPr lang="es-AR" sz="2000" dirty="0" smtClean="0"/>
              <a:t>e pueden buscar homólogos en las bases de datos para realizar las filogenias</a:t>
            </a:r>
            <a:endParaRPr lang="en-US" sz="2000" dirty="0"/>
          </a:p>
        </p:txBody>
      </p:sp>
      <p:sp>
        <p:nvSpPr>
          <p:cNvPr id="5" name="4 CuadroTexto"/>
          <p:cNvSpPr txBox="1"/>
          <p:nvPr/>
        </p:nvSpPr>
        <p:spPr>
          <a:xfrm>
            <a:off x="1269462" y="2708920"/>
            <a:ext cx="6686914" cy="1015663"/>
          </a:xfrm>
          <a:prstGeom prst="rect">
            <a:avLst/>
          </a:prstGeom>
          <a:noFill/>
        </p:spPr>
        <p:txBody>
          <a:bodyPr wrap="square" rtlCol="0">
            <a:spAutoFit/>
          </a:bodyPr>
          <a:lstStyle/>
          <a:p>
            <a:pPr marL="342900" indent="-342900">
              <a:buFont typeface="Arial" panose="020B0604020202020204" pitchFamily="34" charset="0"/>
              <a:buChar char="•"/>
            </a:pPr>
            <a:r>
              <a:rPr lang="es-AR" sz="2000" dirty="0" smtClean="0"/>
              <a:t>Problema: hay cantidad de información en muchos casos repetida; en otros cosos muchas secuencias de la misma especie y en algunos casos especies mal anotadas.</a:t>
            </a:r>
            <a:endParaRPr lang="en-US" sz="2000" dirty="0"/>
          </a:p>
        </p:txBody>
      </p:sp>
      <p:sp>
        <p:nvSpPr>
          <p:cNvPr id="6" name="5 CuadroTexto"/>
          <p:cNvSpPr txBox="1"/>
          <p:nvPr/>
        </p:nvSpPr>
        <p:spPr>
          <a:xfrm>
            <a:off x="1269462" y="4437112"/>
            <a:ext cx="6912768" cy="400110"/>
          </a:xfrm>
          <a:prstGeom prst="rect">
            <a:avLst/>
          </a:prstGeom>
          <a:noFill/>
        </p:spPr>
        <p:txBody>
          <a:bodyPr wrap="square" rtlCol="0">
            <a:spAutoFit/>
          </a:bodyPr>
          <a:lstStyle/>
          <a:p>
            <a:pPr marL="342900" indent="-342900">
              <a:buFont typeface="Arial" panose="020B0604020202020204" pitchFamily="34" charset="0"/>
              <a:buChar char="•"/>
            </a:pPr>
            <a:r>
              <a:rPr lang="es-AR" sz="2000" dirty="0" smtClean="0"/>
              <a:t>Muchas bases de datos no son curadas. </a:t>
            </a:r>
            <a:endParaRPr lang="en-US" sz="2000" dirty="0"/>
          </a:p>
        </p:txBody>
      </p:sp>
    </p:spTree>
    <p:extLst>
      <p:ext uri="{BB962C8B-B14F-4D97-AF65-F5344CB8AC3E}">
        <p14:creationId xmlns:p14="http://schemas.microsoft.com/office/powerpoint/2010/main" val="21086100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072687" y="248018"/>
            <a:ext cx="2952328" cy="584775"/>
          </a:xfrm>
          <a:prstGeom prst="rect">
            <a:avLst/>
          </a:prstGeom>
          <a:noFill/>
        </p:spPr>
        <p:txBody>
          <a:bodyPr wrap="square" rtlCol="0">
            <a:spAutoFit/>
          </a:bodyPr>
          <a:lstStyle/>
          <a:p>
            <a:pPr algn="ctr"/>
            <a:r>
              <a:rPr lang="es-AR" sz="3200" dirty="0" smtClean="0"/>
              <a:t>Filogenia</a:t>
            </a:r>
            <a:endParaRPr lang="en-US" sz="3200" dirty="0"/>
          </a:p>
        </p:txBody>
      </p:sp>
      <p:sp>
        <p:nvSpPr>
          <p:cNvPr id="5" name="4 CuadroTexto"/>
          <p:cNvSpPr txBox="1"/>
          <p:nvPr/>
        </p:nvSpPr>
        <p:spPr>
          <a:xfrm>
            <a:off x="1043608" y="1628800"/>
            <a:ext cx="7056784" cy="1323439"/>
          </a:xfrm>
          <a:prstGeom prst="rect">
            <a:avLst/>
          </a:prstGeom>
          <a:noFill/>
        </p:spPr>
        <p:txBody>
          <a:bodyPr wrap="square" rtlCol="0">
            <a:spAutoFit/>
          </a:bodyPr>
          <a:lstStyle/>
          <a:p>
            <a:pPr algn="just"/>
            <a:r>
              <a:rPr lang="es-AR" sz="2000" dirty="0"/>
              <a:t>La filogenia estudia las </a:t>
            </a:r>
            <a:r>
              <a:rPr lang="es-AR" sz="2000" b="1" dirty="0" smtClean="0"/>
              <a:t>relaciones evolutivas</a:t>
            </a:r>
            <a:r>
              <a:rPr lang="es-AR" sz="2000" dirty="0" smtClean="0"/>
              <a:t> entre </a:t>
            </a:r>
            <a:r>
              <a:rPr lang="es-AR" sz="2000" dirty="0"/>
              <a:t>los organismos y trata de establecer </a:t>
            </a:r>
            <a:r>
              <a:rPr lang="es-AR" sz="2000" dirty="0" smtClean="0"/>
              <a:t>líneas  donde </a:t>
            </a:r>
            <a:r>
              <a:rPr lang="es-AR" sz="2000" dirty="0"/>
              <a:t>se refleje la descendencia y grado de parentesco entre </a:t>
            </a:r>
            <a:r>
              <a:rPr lang="es-AR" sz="2000" dirty="0" smtClean="0"/>
              <a:t>unos </a:t>
            </a:r>
            <a:r>
              <a:rPr lang="es-AR" sz="2000" dirty="0"/>
              <a:t>y otros </a:t>
            </a:r>
            <a:r>
              <a:rPr lang="es-AR" sz="2000" dirty="0" smtClean="0"/>
              <a:t>grupos de individuos. </a:t>
            </a:r>
            <a:endParaRPr lang="en-US" sz="2000" dirty="0"/>
          </a:p>
        </p:txBody>
      </p:sp>
      <p:sp>
        <p:nvSpPr>
          <p:cNvPr id="6" name="5 CuadroTexto"/>
          <p:cNvSpPr txBox="1"/>
          <p:nvPr/>
        </p:nvSpPr>
        <p:spPr>
          <a:xfrm>
            <a:off x="954063" y="3501008"/>
            <a:ext cx="7414170" cy="1323439"/>
          </a:xfrm>
          <a:prstGeom prst="rect">
            <a:avLst/>
          </a:prstGeom>
          <a:noFill/>
        </p:spPr>
        <p:txBody>
          <a:bodyPr wrap="square" rtlCol="0">
            <a:spAutoFit/>
          </a:bodyPr>
          <a:lstStyle/>
          <a:p>
            <a:r>
              <a:rPr lang="es-AR" sz="2000" dirty="0"/>
              <a:t> El desarrollo </a:t>
            </a:r>
            <a:r>
              <a:rPr lang="es-AR" sz="2000" dirty="0" smtClean="0"/>
              <a:t>de </a:t>
            </a:r>
            <a:r>
              <a:rPr lang="es-AR" sz="2000" dirty="0"/>
              <a:t>la genética ha permitido estudiar las diferencias y similitudes en las cadenas de </a:t>
            </a:r>
            <a:r>
              <a:rPr lang="es-AR" sz="2000" b="1" dirty="0" smtClean="0"/>
              <a:t>ADN</a:t>
            </a:r>
            <a:r>
              <a:rPr lang="es-AR" sz="2000" dirty="0" smtClean="0"/>
              <a:t> </a:t>
            </a:r>
            <a:r>
              <a:rPr lang="es-AR" sz="2000" dirty="0"/>
              <a:t>de </a:t>
            </a:r>
            <a:r>
              <a:rPr lang="es-AR" sz="2000" dirty="0" smtClean="0"/>
              <a:t>cada especie y la evolución de las mismas responde a las </a:t>
            </a:r>
            <a:r>
              <a:rPr lang="es-AR" sz="2000" dirty="0"/>
              <a:t>mutaciones del ADN. </a:t>
            </a:r>
            <a:endParaRPr lang="en-US" sz="2000" dirty="0"/>
          </a:p>
          <a:p>
            <a:endParaRPr lang="en-US" sz="2000" dirty="0"/>
          </a:p>
        </p:txBody>
      </p:sp>
    </p:spTree>
    <p:extLst>
      <p:ext uri="{BB962C8B-B14F-4D97-AF65-F5344CB8AC3E}">
        <p14:creationId xmlns:p14="http://schemas.microsoft.com/office/powerpoint/2010/main" val="506022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Rectangle: Click to edit Master text styles&#10;Second level&#10;Third level&#10;Fourth level&#10;Fifth level"/>
          <p:cNvSpPr txBox="1">
            <a:spLocks noChangeArrowheads="1"/>
          </p:cNvSpPr>
          <p:nvPr/>
        </p:nvSpPr>
        <p:spPr>
          <a:xfrm>
            <a:off x="833945" y="908720"/>
            <a:ext cx="8346567" cy="58772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lgn="just">
              <a:lnSpc>
                <a:spcPct val="90000"/>
              </a:lnSpc>
              <a:buAutoNum type="arabicPeriod"/>
            </a:pPr>
            <a:r>
              <a:rPr lang="es-AR" altLang="en-US" sz="2000" dirty="0" smtClean="0"/>
              <a:t>Seleccionar las secuencias a analizar, tomadas de las bases </a:t>
            </a:r>
          </a:p>
          <a:p>
            <a:pPr marL="0" indent="0" algn="just">
              <a:lnSpc>
                <a:spcPct val="90000"/>
              </a:lnSpc>
              <a:buNone/>
            </a:pPr>
            <a:r>
              <a:rPr lang="es-AR" altLang="en-US" sz="2000" dirty="0" smtClean="0"/>
              <a:t>de datos u obtenidas por PCR y secuenciación.</a:t>
            </a:r>
          </a:p>
          <a:p>
            <a:pPr marL="457200" indent="-457200" algn="just">
              <a:lnSpc>
                <a:spcPct val="90000"/>
              </a:lnSpc>
              <a:buAutoNum type="arabicPeriod"/>
            </a:pPr>
            <a:endParaRPr lang="es-AR" altLang="en-US" sz="2000" dirty="0" smtClean="0"/>
          </a:p>
          <a:p>
            <a:pPr marL="457200" indent="-457200" algn="just">
              <a:lnSpc>
                <a:spcPct val="90000"/>
              </a:lnSpc>
              <a:buAutoNum type="arabicPeriod" startAt="2"/>
            </a:pPr>
            <a:r>
              <a:rPr lang="es-AR" altLang="en-US" sz="2000" dirty="0" smtClean="0">
                <a:cs typeface="Arial" charset="0"/>
              </a:rPr>
              <a:t>Alineamiento múltiple (global) de esas secuencias </a:t>
            </a:r>
          </a:p>
          <a:p>
            <a:pPr marL="0" indent="0" algn="just">
              <a:lnSpc>
                <a:spcPct val="90000"/>
              </a:lnSpc>
              <a:buNone/>
            </a:pPr>
            <a:r>
              <a:rPr lang="es-AR" altLang="en-US" sz="2000" dirty="0" smtClean="0">
                <a:cs typeface="Arial" charset="0"/>
              </a:rPr>
              <a:t> </a:t>
            </a:r>
            <a:r>
              <a:rPr lang="en-US" altLang="en-US" sz="2000" dirty="0" smtClean="0"/>
              <a:t> </a:t>
            </a:r>
          </a:p>
          <a:p>
            <a:pPr marL="0" indent="0" algn="just">
              <a:lnSpc>
                <a:spcPct val="90000"/>
              </a:lnSpc>
              <a:buNone/>
            </a:pPr>
            <a:r>
              <a:rPr lang="en-US" altLang="en-US" sz="2000" dirty="0" smtClean="0"/>
              <a:t>3.  </a:t>
            </a:r>
            <a:r>
              <a:rPr lang="es-AR" altLang="en-US" sz="2000" dirty="0" smtClean="0">
                <a:cs typeface="Times New Roman" pitchFamily="18" charset="0"/>
              </a:rPr>
              <a:t>Elegir el método para la construcción de árboles filogenéticos:</a:t>
            </a:r>
          </a:p>
          <a:p>
            <a:pPr marL="177800" indent="-177800" algn="just">
              <a:lnSpc>
                <a:spcPct val="90000"/>
              </a:lnSpc>
              <a:buNone/>
            </a:pPr>
            <a:r>
              <a:rPr lang="es-AR" altLang="en-US" sz="2000" dirty="0" smtClean="0">
                <a:solidFill>
                  <a:srgbClr val="FF0000"/>
                </a:solidFill>
              </a:rPr>
              <a:t>	Métodos de distancia:</a:t>
            </a:r>
            <a:r>
              <a:rPr lang="es-AR" altLang="en-US" sz="2000" dirty="0" smtClean="0"/>
              <a:t> u</a:t>
            </a:r>
            <a:r>
              <a:rPr lang="en-US" altLang="en-US" sz="2000" dirty="0" err="1" smtClean="0"/>
              <a:t>tilizan</a:t>
            </a:r>
            <a:r>
              <a:rPr lang="en-US" altLang="en-US" sz="2000" dirty="0" smtClean="0"/>
              <a:t> matrices de </a:t>
            </a:r>
            <a:r>
              <a:rPr lang="en-US" altLang="en-US" sz="2000" dirty="0" err="1" smtClean="0"/>
              <a:t>distancia</a:t>
            </a:r>
            <a:r>
              <a:rPr lang="en-US" altLang="en-US" sz="2000" dirty="0" smtClean="0"/>
              <a:t>.</a:t>
            </a:r>
          </a:p>
          <a:p>
            <a:pPr marL="177800" indent="-177800" algn="just">
              <a:lnSpc>
                <a:spcPct val="90000"/>
              </a:lnSpc>
              <a:buNone/>
            </a:pPr>
            <a:r>
              <a:rPr lang="en-US" altLang="en-US" sz="2000" dirty="0" smtClean="0"/>
              <a:t>	* </a:t>
            </a:r>
            <a:r>
              <a:rPr lang="es-AR" altLang="en-US" sz="2000" dirty="0" err="1" smtClean="0"/>
              <a:t>Neighbour</a:t>
            </a:r>
            <a:r>
              <a:rPr lang="es-AR" altLang="en-US" sz="2000" dirty="0" smtClean="0"/>
              <a:t> </a:t>
            </a:r>
            <a:r>
              <a:rPr lang="es-AR" altLang="en-US" sz="2000" dirty="0" err="1"/>
              <a:t>Joining</a:t>
            </a:r>
            <a:r>
              <a:rPr lang="es-AR" altLang="en-US" sz="2000" dirty="0"/>
              <a:t>.</a:t>
            </a:r>
            <a:r>
              <a:rPr lang="en-US" altLang="en-US" sz="2000" dirty="0"/>
              <a:t> </a:t>
            </a:r>
          </a:p>
          <a:p>
            <a:pPr marL="177800" indent="-177800" algn="just">
              <a:lnSpc>
                <a:spcPct val="90000"/>
              </a:lnSpc>
              <a:buNone/>
            </a:pPr>
            <a:r>
              <a:rPr lang="es-AR" altLang="en-US" sz="2000" dirty="0" smtClean="0">
                <a:solidFill>
                  <a:srgbClr val="FF0000"/>
                </a:solidFill>
                <a:cs typeface="Times New Roman" pitchFamily="18" charset="0"/>
              </a:rPr>
              <a:t>	Métodos discretos :</a:t>
            </a:r>
            <a:r>
              <a:rPr lang="es-AR" altLang="en-US" sz="2000" dirty="0" smtClean="0">
                <a:cs typeface="Times New Roman" pitchFamily="18" charset="0"/>
              </a:rPr>
              <a:t> trabajan directamente con las secuencias</a:t>
            </a:r>
            <a:endParaRPr lang="en-US" altLang="en-US" sz="2000" dirty="0" smtClean="0">
              <a:cs typeface="Times New Roman" pitchFamily="18" charset="0"/>
            </a:endParaRPr>
          </a:p>
          <a:p>
            <a:pPr marL="177800" indent="-177800" algn="just">
              <a:lnSpc>
                <a:spcPct val="90000"/>
              </a:lnSpc>
              <a:buNone/>
            </a:pPr>
            <a:r>
              <a:rPr lang="en-US" altLang="en-US" sz="2000" dirty="0" smtClean="0">
                <a:cs typeface="Times New Roman" pitchFamily="18" charset="0"/>
              </a:rPr>
              <a:t>	* </a:t>
            </a:r>
            <a:r>
              <a:rPr lang="en-US" altLang="en-US" sz="2000" dirty="0" err="1" smtClean="0">
                <a:cs typeface="Times New Roman" pitchFamily="18" charset="0"/>
              </a:rPr>
              <a:t>Máxima</a:t>
            </a:r>
            <a:r>
              <a:rPr lang="en-US" altLang="en-US" sz="2000" dirty="0" smtClean="0">
                <a:cs typeface="Times New Roman" pitchFamily="18" charset="0"/>
              </a:rPr>
              <a:t> </a:t>
            </a:r>
            <a:r>
              <a:rPr lang="en-US" altLang="en-US" sz="2000" dirty="0" err="1" smtClean="0">
                <a:cs typeface="Times New Roman" pitchFamily="18" charset="0"/>
              </a:rPr>
              <a:t>verosimilitud</a:t>
            </a:r>
            <a:r>
              <a:rPr lang="en-US" altLang="en-US" sz="2000" dirty="0" smtClean="0">
                <a:cs typeface="Times New Roman" pitchFamily="18" charset="0"/>
              </a:rPr>
              <a:t> (Maximum likelihood).</a:t>
            </a:r>
          </a:p>
          <a:p>
            <a:pPr marL="177800" indent="-177800" algn="just">
              <a:lnSpc>
                <a:spcPct val="90000"/>
              </a:lnSpc>
              <a:buNone/>
            </a:pPr>
            <a:r>
              <a:rPr lang="en-US" altLang="en-US" sz="2000" dirty="0" smtClean="0"/>
              <a:t>	* Maxima </a:t>
            </a:r>
            <a:r>
              <a:rPr lang="en-US" altLang="en-US" sz="2000" dirty="0" err="1" smtClean="0"/>
              <a:t>Parsimonia</a:t>
            </a:r>
            <a:r>
              <a:rPr lang="en-US" altLang="en-US" sz="2000" dirty="0" smtClean="0"/>
              <a:t>.</a:t>
            </a:r>
          </a:p>
          <a:p>
            <a:pPr marL="177800" indent="-177800" algn="just">
              <a:lnSpc>
                <a:spcPct val="90000"/>
              </a:lnSpc>
              <a:buNone/>
            </a:pPr>
            <a:endParaRPr lang="en-US" altLang="en-US" sz="2000" dirty="0" smtClean="0"/>
          </a:p>
          <a:p>
            <a:pPr marL="0" indent="0" algn="just">
              <a:lnSpc>
                <a:spcPct val="90000"/>
              </a:lnSpc>
              <a:buNone/>
            </a:pPr>
            <a:r>
              <a:rPr lang="en-US" altLang="en-US" sz="2000" dirty="0" smtClean="0"/>
              <a:t>4. </a:t>
            </a:r>
            <a:r>
              <a:rPr lang="es-AR" altLang="en-US" sz="2000" dirty="0" smtClean="0">
                <a:cs typeface="Times New Roman" pitchFamily="18" charset="0"/>
              </a:rPr>
              <a:t>Evaluar estadísticamente el árbol filogenético obtenido. </a:t>
            </a:r>
          </a:p>
          <a:p>
            <a:pPr marL="0" indent="0" algn="just">
              <a:lnSpc>
                <a:spcPct val="90000"/>
              </a:lnSpc>
              <a:buNone/>
            </a:pPr>
            <a:r>
              <a:rPr lang="en-US" altLang="en-US" sz="2000" dirty="0" smtClean="0"/>
              <a:t>El </a:t>
            </a:r>
            <a:r>
              <a:rPr lang="en-US" altLang="en-US" sz="2000" dirty="0"/>
              <a:t>test </a:t>
            </a:r>
            <a:r>
              <a:rPr lang="en-US" altLang="en-US" sz="2000" dirty="0" err="1"/>
              <a:t>más</a:t>
            </a:r>
            <a:r>
              <a:rPr lang="en-US" altLang="en-US" sz="2000" dirty="0"/>
              <a:t> simple para </a:t>
            </a:r>
            <a:r>
              <a:rPr lang="en-US" altLang="en-US" sz="2000" dirty="0" err="1"/>
              <a:t>probar</a:t>
            </a:r>
            <a:r>
              <a:rPr lang="en-US" altLang="en-US" sz="2000" dirty="0"/>
              <a:t> </a:t>
            </a:r>
            <a:r>
              <a:rPr lang="en-US" altLang="en-US" sz="2000" dirty="0" err="1"/>
              <a:t>si</a:t>
            </a:r>
            <a:r>
              <a:rPr lang="en-US" altLang="en-US" sz="2000" dirty="0"/>
              <a:t> el </a:t>
            </a:r>
            <a:r>
              <a:rPr lang="en-US" altLang="en-US" sz="2000" dirty="0" err="1"/>
              <a:t>conjunto</a:t>
            </a:r>
            <a:r>
              <a:rPr lang="en-US" altLang="en-US" sz="2000" dirty="0"/>
              <a:t> de </a:t>
            </a:r>
            <a:r>
              <a:rPr lang="en-US" altLang="en-US" sz="2000" dirty="0" err="1"/>
              <a:t>datos</a:t>
            </a:r>
            <a:r>
              <a:rPr lang="en-US" altLang="en-US" sz="2000" dirty="0"/>
              <a:t> “</a:t>
            </a:r>
            <a:r>
              <a:rPr lang="en-US" altLang="en-US" sz="2000" dirty="0" err="1"/>
              <a:t>soportan</a:t>
            </a:r>
            <a:r>
              <a:rPr lang="en-US" altLang="en-US" sz="2000" dirty="0"/>
              <a:t>” </a:t>
            </a:r>
            <a:endParaRPr lang="en-US" altLang="en-US" sz="2000" dirty="0" smtClean="0"/>
          </a:p>
          <a:p>
            <a:pPr marL="0" indent="0" algn="just">
              <a:lnSpc>
                <a:spcPct val="90000"/>
              </a:lnSpc>
              <a:buNone/>
            </a:pPr>
            <a:r>
              <a:rPr lang="en-US" altLang="en-US" sz="2000" dirty="0" smtClean="0"/>
              <a:t>el </a:t>
            </a:r>
            <a:r>
              <a:rPr lang="en-US" altLang="en-US" sz="2000" dirty="0" err="1"/>
              <a:t>árbol</a:t>
            </a:r>
            <a:r>
              <a:rPr lang="en-US" altLang="en-US" sz="2000" dirty="0"/>
              <a:t> </a:t>
            </a:r>
            <a:r>
              <a:rPr lang="en-US" altLang="en-US" sz="2000" dirty="0" err="1"/>
              <a:t>obtenido</a:t>
            </a:r>
            <a:r>
              <a:rPr lang="en-US" altLang="en-US" sz="2000" dirty="0"/>
              <a:t> </a:t>
            </a:r>
            <a:r>
              <a:rPr lang="en-US" altLang="en-US" sz="2000" dirty="0" err="1"/>
              <a:t>es</a:t>
            </a:r>
            <a:r>
              <a:rPr lang="en-US" altLang="en-US" sz="2000" dirty="0"/>
              <a:t> el del </a:t>
            </a:r>
            <a:r>
              <a:rPr lang="en-US" altLang="en-US" sz="2000" i="1" dirty="0" smtClean="0"/>
              <a:t>bootstrap</a:t>
            </a:r>
            <a:r>
              <a:rPr lang="en-US" altLang="en-US" sz="2000" i="1" dirty="0"/>
              <a:t>.</a:t>
            </a:r>
          </a:p>
        </p:txBody>
      </p:sp>
      <p:sp>
        <p:nvSpPr>
          <p:cNvPr id="5" name="4 CuadroTexto"/>
          <p:cNvSpPr txBox="1"/>
          <p:nvPr/>
        </p:nvSpPr>
        <p:spPr>
          <a:xfrm>
            <a:off x="1763688" y="97468"/>
            <a:ext cx="8352928" cy="523220"/>
          </a:xfrm>
          <a:prstGeom prst="rect">
            <a:avLst/>
          </a:prstGeom>
          <a:noFill/>
        </p:spPr>
        <p:txBody>
          <a:bodyPr wrap="square" rtlCol="0">
            <a:spAutoFit/>
          </a:bodyPr>
          <a:lstStyle/>
          <a:p>
            <a:r>
              <a:rPr lang="es-AR" sz="2800" b="1" dirty="0" smtClean="0"/>
              <a:t>Como construir un árbol filogenético</a:t>
            </a:r>
            <a:endParaRPr lang="en-US" sz="2800" b="1" dirty="0"/>
          </a:p>
        </p:txBody>
      </p:sp>
    </p:spTree>
    <p:extLst>
      <p:ext uri="{BB962C8B-B14F-4D97-AF65-F5344CB8AC3E}">
        <p14:creationId xmlns:p14="http://schemas.microsoft.com/office/powerpoint/2010/main" val="3866647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87624" y="1240299"/>
            <a:ext cx="8352928" cy="4339650"/>
          </a:xfrm>
          <a:prstGeom prst="rect">
            <a:avLst/>
          </a:prstGeom>
          <a:noFill/>
        </p:spPr>
        <p:txBody>
          <a:bodyPr wrap="square" rtlCol="0">
            <a:spAutoFit/>
          </a:bodyPr>
          <a:lstStyle/>
          <a:p>
            <a:pPr marL="457200" indent="-457200">
              <a:lnSpc>
                <a:spcPct val="150000"/>
              </a:lnSpc>
              <a:buAutoNum type="arabicParenR"/>
            </a:pPr>
            <a:r>
              <a:rPr lang="es-AR" sz="2000" b="1" dirty="0" smtClean="0"/>
              <a:t>16SARN (ARN de </a:t>
            </a:r>
            <a:r>
              <a:rPr lang="es-AR" sz="2000" b="1" dirty="0" smtClean="0"/>
              <a:t>la subunidad menor del ribosoma)</a:t>
            </a:r>
          </a:p>
          <a:p>
            <a:pPr>
              <a:lnSpc>
                <a:spcPct val="150000"/>
              </a:lnSpc>
            </a:pPr>
            <a:r>
              <a:rPr lang="es-AR" dirty="0" smtClean="0"/>
              <a:t>- baja tasa de evolución: poca resolución</a:t>
            </a:r>
          </a:p>
          <a:p>
            <a:pPr>
              <a:lnSpc>
                <a:spcPct val="150000"/>
              </a:lnSpc>
            </a:pPr>
            <a:r>
              <a:rPr lang="es-AR" dirty="0" smtClean="0"/>
              <a:t>- permite trabajar con bacterias no cultivables</a:t>
            </a:r>
          </a:p>
          <a:p>
            <a:pPr>
              <a:lnSpc>
                <a:spcPct val="150000"/>
              </a:lnSpc>
            </a:pPr>
            <a:r>
              <a:rPr lang="es-AR" dirty="0" smtClean="0"/>
              <a:t>- múltiples copias: puede haber hasta 5% variación </a:t>
            </a:r>
            <a:r>
              <a:rPr lang="es-AR" dirty="0" err="1" smtClean="0"/>
              <a:t>intragenómica</a:t>
            </a:r>
            <a:endParaRPr lang="es-AR" dirty="0" smtClean="0"/>
          </a:p>
          <a:p>
            <a:pPr marL="285750" indent="-285750">
              <a:lnSpc>
                <a:spcPct val="150000"/>
              </a:lnSpc>
              <a:buFontTx/>
              <a:buChar char="-"/>
            </a:pPr>
            <a:endParaRPr lang="es-AR" dirty="0"/>
          </a:p>
          <a:p>
            <a:pPr>
              <a:lnSpc>
                <a:spcPct val="150000"/>
              </a:lnSpc>
            </a:pPr>
            <a:r>
              <a:rPr lang="es-AR" sz="2000" dirty="0" smtClean="0"/>
              <a:t> </a:t>
            </a:r>
            <a:r>
              <a:rPr lang="es-AR" sz="2000" b="1" dirty="0" smtClean="0"/>
              <a:t>2) MLSA (</a:t>
            </a:r>
            <a:r>
              <a:rPr lang="en-US" sz="2000" b="1" dirty="0" err="1"/>
              <a:t>Multilocus</a:t>
            </a:r>
            <a:r>
              <a:rPr lang="en-US" sz="2000" b="1" dirty="0"/>
              <a:t> sequence </a:t>
            </a:r>
            <a:r>
              <a:rPr lang="en-US" sz="2000" b="1" dirty="0" smtClean="0"/>
              <a:t>analysis) </a:t>
            </a:r>
            <a:r>
              <a:rPr lang="en-US" sz="2000" dirty="0" smtClean="0"/>
              <a:t>con genes</a:t>
            </a:r>
            <a:r>
              <a:rPr lang="es-AR" sz="2000" dirty="0" smtClean="0"/>
              <a:t> </a:t>
            </a:r>
          </a:p>
          <a:p>
            <a:pPr>
              <a:lnSpc>
                <a:spcPct val="150000"/>
              </a:lnSpc>
            </a:pPr>
            <a:r>
              <a:rPr lang="es-AR" i="1" dirty="0" err="1"/>
              <a:t>housekeeping</a:t>
            </a:r>
            <a:r>
              <a:rPr lang="es-AR" dirty="0" smtClean="0"/>
              <a:t>, secuencias </a:t>
            </a:r>
            <a:r>
              <a:rPr lang="es-AR" dirty="0"/>
              <a:t> </a:t>
            </a:r>
            <a:r>
              <a:rPr lang="es-AR" dirty="0" smtClean="0"/>
              <a:t>concatenadas:</a:t>
            </a:r>
          </a:p>
          <a:p>
            <a:pPr>
              <a:lnSpc>
                <a:spcPct val="150000"/>
              </a:lnSpc>
            </a:pPr>
            <a:r>
              <a:rPr lang="es-AR" dirty="0" smtClean="0"/>
              <a:t>- presentes en todos los taxones/grupos</a:t>
            </a:r>
          </a:p>
          <a:p>
            <a:pPr>
              <a:lnSpc>
                <a:spcPct val="150000"/>
              </a:lnSpc>
            </a:pPr>
            <a:r>
              <a:rPr lang="es-AR" dirty="0" smtClean="0"/>
              <a:t>- mayor tasa de evolución que el 16SRNA</a:t>
            </a:r>
          </a:p>
          <a:p>
            <a:pPr>
              <a:lnSpc>
                <a:spcPct val="150000"/>
              </a:lnSpc>
            </a:pPr>
            <a:r>
              <a:rPr lang="es-AR" dirty="0" smtClean="0"/>
              <a:t>- pertenecen al </a:t>
            </a:r>
            <a:r>
              <a:rPr lang="es-AR" dirty="0" err="1" smtClean="0"/>
              <a:t>core</a:t>
            </a:r>
            <a:r>
              <a:rPr lang="es-AR" dirty="0" smtClean="0"/>
              <a:t> </a:t>
            </a:r>
            <a:r>
              <a:rPr lang="es-AR" dirty="0" err="1" smtClean="0"/>
              <a:t>genome</a:t>
            </a:r>
            <a:endParaRPr lang="es-AR" dirty="0" smtClean="0"/>
          </a:p>
        </p:txBody>
      </p:sp>
      <p:sp>
        <p:nvSpPr>
          <p:cNvPr id="12" name="11 CuadroTexto"/>
          <p:cNvSpPr txBox="1"/>
          <p:nvPr/>
        </p:nvSpPr>
        <p:spPr>
          <a:xfrm>
            <a:off x="1547664" y="169476"/>
            <a:ext cx="6451934" cy="523220"/>
          </a:xfrm>
          <a:prstGeom prst="rect">
            <a:avLst/>
          </a:prstGeom>
          <a:noFill/>
        </p:spPr>
        <p:txBody>
          <a:bodyPr wrap="square" rtlCol="0">
            <a:spAutoFit/>
          </a:bodyPr>
          <a:lstStyle/>
          <a:p>
            <a:pPr algn="ctr"/>
            <a:r>
              <a:rPr lang="es-AR" sz="2800" b="1" dirty="0" smtClean="0"/>
              <a:t>Taxonomía bacteriana</a:t>
            </a:r>
            <a:endParaRPr lang="en-US" sz="2800" b="1" dirty="0"/>
          </a:p>
        </p:txBody>
      </p:sp>
      <p:sp>
        <p:nvSpPr>
          <p:cNvPr id="13" name="12 CuadroTexto"/>
          <p:cNvSpPr txBox="1"/>
          <p:nvPr/>
        </p:nvSpPr>
        <p:spPr>
          <a:xfrm>
            <a:off x="35496" y="5793875"/>
            <a:ext cx="8856984" cy="461665"/>
          </a:xfrm>
          <a:prstGeom prst="rect">
            <a:avLst/>
          </a:prstGeom>
          <a:noFill/>
        </p:spPr>
        <p:txBody>
          <a:bodyPr wrap="square" rtlCol="0">
            <a:spAutoFit/>
          </a:bodyPr>
          <a:lstStyle/>
          <a:p>
            <a:pPr algn="ctr"/>
            <a:r>
              <a:rPr lang="es-AR" sz="2400" b="1" dirty="0">
                <a:solidFill>
                  <a:srgbClr val="FF0000"/>
                </a:solidFill>
              </a:rPr>
              <a:t>No todos los genes evolucionan con la misma </a:t>
            </a:r>
            <a:r>
              <a:rPr lang="es-AR" sz="2400" b="1" dirty="0" smtClean="0">
                <a:solidFill>
                  <a:srgbClr val="FF0000"/>
                </a:solidFill>
              </a:rPr>
              <a:t>tasa</a:t>
            </a:r>
            <a:endParaRPr lang="es-AR" sz="2400" b="1" dirty="0">
              <a:solidFill>
                <a:srgbClr val="FF0000"/>
              </a:solidFill>
            </a:endParaRPr>
          </a:p>
        </p:txBody>
      </p:sp>
    </p:spTree>
    <p:extLst>
      <p:ext uri="{BB962C8B-B14F-4D97-AF65-F5344CB8AC3E}">
        <p14:creationId xmlns:p14="http://schemas.microsoft.com/office/powerpoint/2010/main" val="169545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5">
            <a:extLst>
              <a:ext uri="{FF2B5EF4-FFF2-40B4-BE49-F238E27FC236}">
                <a16:creationId xmlns="" xmlns:a16="http://schemas.microsoft.com/office/drawing/2014/main" id="{180A552C-E4D0-4D55-ADE0-77EC229FB6BB}"/>
              </a:ext>
            </a:extLst>
          </p:cNvPr>
          <p:cNvGrpSpPr/>
          <p:nvPr/>
        </p:nvGrpSpPr>
        <p:grpSpPr>
          <a:xfrm>
            <a:off x="1511153" y="116633"/>
            <a:ext cx="7632847" cy="6552728"/>
            <a:chOff x="2709941" y="564281"/>
            <a:chExt cx="6354120" cy="6234545"/>
          </a:xfrm>
          <a:solidFill>
            <a:schemeClr val="tx1"/>
          </a:solidFill>
        </p:grpSpPr>
        <p:pic>
          <p:nvPicPr>
            <p:cNvPr id="6" name="Imagen 10">
              <a:extLst>
                <a:ext uri="{FF2B5EF4-FFF2-40B4-BE49-F238E27FC236}">
                  <a16:creationId xmlns="" xmlns:a16="http://schemas.microsoft.com/office/drawing/2014/main" id="{4EED6E7B-90B1-4D34-AEE1-1A263CC6F262}"/>
                </a:ext>
              </a:extLst>
            </p:cNvPr>
            <p:cNvPicPr>
              <a:picLocks noChangeAspect="1"/>
            </p:cNvPicPr>
            <p:nvPr/>
          </p:nvPicPr>
          <p:blipFill rotWithShape="1">
            <a:blip r:embed="rId2" cstate="hqprint">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a:xfrm>
              <a:off x="5634447" y="3169920"/>
              <a:ext cx="3429614" cy="3628906"/>
            </a:xfrm>
            <a:prstGeom prst="rect">
              <a:avLst/>
            </a:prstGeom>
            <a:grpFill/>
          </p:spPr>
        </p:pic>
        <p:pic>
          <p:nvPicPr>
            <p:cNvPr id="7" name="Imagen 11">
              <a:extLst>
                <a:ext uri="{FF2B5EF4-FFF2-40B4-BE49-F238E27FC236}">
                  <a16:creationId xmlns="" xmlns:a16="http://schemas.microsoft.com/office/drawing/2014/main" id="{18415E10-92B8-4D53-8BE0-AE7C66DCB9F0}"/>
                </a:ext>
              </a:extLst>
            </p:cNvPr>
            <p:cNvPicPr>
              <a:picLocks noChangeAspect="1"/>
            </p:cNvPicPr>
            <p:nvPr/>
          </p:nvPicPr>
          <p:blipFill rotWithShape="1">
            <a:blip r:embed="rId4" cstate="hqprint">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2709941" y="564281"/>
              <a:ext cx="6354119" cy="2605639"/>
            </a:xfrm>
            <a:prstGeom prst="rect">
              <a:avLst/>
            </a:prstGeom>
            <a:grpFill/>
          </p:spPr>
        </p:pic>
        <p:pic>
          <p:nvPicPr>
            <p:cNvPr id="8" name="Imagen 12">
              <a:extLst>
                <a:ext uri="{FF2B5EF4-FFF2-40B4-BE49-F238E27FC236}">
                  <a16:creationId xmlns="" xmlns:a16="http://schemas.microsoft.com/office/drawing/2014/main" id="{03F6EFD3-6031-4BC2-8B8C-0A6883D8E831}"/>
                </a:ext>
              </a:extLst>
            </p:cNvPr>
            <p:cNvPicPr>
              <a:picLocks noChangeAspect="1"/>
            </p:cNvPicPr>
            <p:nvPr/>
          </p:nvPicPr>
          <p:blipFill rotWithShape="1">
            <a:blip r:embed="rId6"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709941" y="3169920"/>
              <a:ext cx="2924506" cy="3628906"/>
            </a:xfrm>
            <a:prstGeom prst="rect">
              <a:avLst/>
            </a:prstGeom>
            <a:grpFill/>
          </p:spPr>
        </p:pic>
      </p:grpSp>
      <p:sp>
        <p:nvSpPr>
          <p:cNvPr id="11" name="CuadroTexto 14">
            <a:extLst>
              <a:ext uri="{FF2B5EF4-FFF2-40B4-BE49-F238E27FC236}">
                <a16:creationId xmlns="" xmlns:a16="http://schemas.microsoft.com/office/drawing/2014/main" id="{51FA273F-79F0-4107-B471-E903C6C6B809}"/>
              </a:ext>
            </a:extLst>
          </p:cNvPr>
          <p:cNvSpPr txBox="1"/>
          <p:nvPr/>
        </p:nvSpPr>
        <p:spPr>
          <a:xfrm>
            <a:off x="5412260" y="6023030"/>
            <a:ext cx="3552228" cy="769441"/>
          </a:xfrm>
          <a:prstGeom prst="rect">
            <a:avLst/>
          </a:prstGeom>
          <a:noFill/>
        </p:spPr>
        <p:txBody>
          <a:bodyPr wrap="square" rtlCol="0">
            <a:spAutoFit/>
          </a:bodyPr>
          <a:lstStyle/>
          <a:p>
            <a:pPr algn="just"/>
            <a:r>
              <a:rPr lang="en-US" sz="1100" b="1" dirty="0" smtClean="0">
                <a:solidFill>
                  <a:schemeClr val="bg1"/>
                </a:solidFill>
                <a:latin typeface="Arial" panose="020B0604020202020204" pitchFamily="34" charset="0"/>
                <a:ea typeface="Dotum" panose="020B0600000101010101" pitchFamily="34" charset="-127"/>
                <a:cs typeface="Arial" panose="020B0604020202020204" pitchFamily="34" charset="0"/>
              </a:rPr>
              <a:t>MLSA con </a:t>
            </a:r>
            <a:r>
              <a:rPr lang="en-US" sz="1100" b="1" dirty="0" err="1" smtClean="0">
                <a:solidFill>
                  <a:schemeClr val="bg1"/>
                </a:solidFill>
                <a:latin typeface="Arial" panose="020B0604020202020204" pitchFamily="34" charset="0"/>
                <a:ea typeface="Dotum" panose="020B0600000101010101" pitchFamily="34" charset="-127"/>
                <a:cs typeface="Arial" panose="020B0604020202020204" pitchFamily="34" charset="0"/>
              </a:rPr>
              <a:t>secuencias</a:t>
            </a:r>
            <a:r>
              <a:rPr lang="en-US" sz="1100" b="1" dirty="0" smtClean="0">
                <a:solidFill>
                  <a:schemeClr val="bg1"/>
                </a:solidFill>
                <a:latin typeface="Arial" panose="020B0604020202020204" pitchFamily="34" charset="0"/>
                <a:ea typeface="Dotum" panose="020B0600000101010101" pitchFamily="34" charset="-127"/>
                <a:cs typeface="Arial" panose="020B0604020202020204" pitchFamily="34" charset="0"/>
              </a:rPr>
              <a:t> de genes del </a:t>
            </a:r>
            <a:r>
              <a:rPr lang="en-US" sz="1100" b="1" dirty="0" err="1" smtClean="0">
                <a:solidFill>
                  <a:schemeClr val="bg1"/>
                </a:solidFill>
                <a:latin typeface="Arial" panose="020B0604020202020204" pitchFamily="34" charset="0"/>
                <a:ea typeface="Dotum" panose="020B0600000101010101" pitchFamily="34" charset="-127"/>
                <a:cs typeface="Arial" panose="020B0604020202020204" pitchFamily="34" charset="0"/>
              </a:rPr>
              <a:t>flagelo</a:t>
            </a:r>
            <a:r>
              <a:rPr lang="en-US" sz="1100" b="1" dirty="0" smtClean="0">
                <a:solidFill>
                  <a:schemeClr val="bg1"/>
                </a:solidFill>
                <a:latin typeface="Arial" panose="020B0604020202020204" pitchFamily="34" charset="0"/>
                <a:ea typeface="Dotum" panose="020B0600000101010101" pitchFamily="34" charset="-127"/>
                <a:cs typeface="Arial" panose="020B0604020202020204" pitchFamily="34" charset="0"/>
              </a:rPr>
              <a:t> 14 CDSs</a:t>
            </a:r>
            <a:r>
              <a:rPr lang="en-US" sz="1100" dirty="0" smtClean="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dirty="0">
                <a:solidFill>
                  <a:schemeClr val="bg1"/>
                </a:solidFill>
                <a:latin typeface="Arial" panose="020B0604020202020204" pitchFamily="34" charset="0"/>
                <a:ea typeface="Dotum" panose="020B0600000101010101" pitchFamily="34" charset="-127"/>
                <a:cs typeface="Arial" panose="020B0604020202020204" pitchFamily="34" charset="0"/>
              </a:rPr>
              <a:t>-</a:t>
            </a:r>
            <a:r>
              <a:rPr lang="en-US" sz="1100" b="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fliR</a:t>
            </a:r>
            <a:r>
              <a:rPr lang="en-US" sz="1100" b="1" i="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flhA</a:t>
            </a:r>
            <a:r>
              <a:rPr lang="en-US" sz="1100" b="1" i="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fliQ</a:t>
            </a:r>
            <a:r>
              <a:rPr lang="en-US" sz="1100" b="1" i="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flaF</a:t>
            </a:r>
            <a:r>
              <a:rPr lang="en-US" sz="1100" b="1" i="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fliF</a:t>
            </a:r>
            <a:r>
              <a:rPr lang="en-US" sz="1100" b="1" i="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fliP</a:t>
            </a:r>
            <a:r>
              <a:rPr lang="en-US" sz="1100" b="1" i="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flgH</a:t>
            </a:r>
            <a:r>
              <a:rPr lang="en-US" sz="1100" b="1" i="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flgI</a:t>
            </a:r>
            <a:r>
              <a:rPr lang="en-US" sz="1100" b="1" i="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flgG</a:t>
            </a:r>
            <a:r>
              <a:rPr lang="en-US" sz="1100" b="1" i="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fliE</a:t>
            </a:r>
            <a:r>
              <a:rPr lang="en-US" sz="1100" b="1" i="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flgC</a:t>
            </a:r>
            <a:r>
              <a:rPr lang="en-US" sz="1100" b="1" i="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flgB</a:t>
            </a:r>
            <a:r>
              <a:rPr lang="en-US" sz="1100" b="1" i="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flhB</a:t>
            </a:r>
            <a:r>
              <a:rPr lang="en-US" sz="1100" b="1" i="1" dirty="0">
                <a:solidFill>
                  <a:schemeClr val="bg1"/>
                </a:solidFill>
                <a:latin typeface="Arial" panose="020B0604020202020204" pitchFamily="34" charset="0"/>
                <a:ea typeface="Dotum" panose="020B0600000101010101" pitchFamily="34" charset="-127"/>
                <a:cs typeface="Arial" panose="020B0604020202020204" pitchFamily="34" charset="0"/>
              </a:rPr>
              <a:t>, </a:t>
            </a:r>
            <a:r>
              <a:rPr lang="en-US" sz="1100" b="1" i="1" dirty="0" err="1">
                <a:solidFill>
                  <a:schemeClr val="bg1"/>
                </a:solidFill>
                <a:latin typeface="Arial" panose="020B0604020202020204" pitchFamily="34" charset="0"/>
                <a:ea typeface="Dotum" panose="020B0600000101010101" pitchFamily="34" charset="-127"/>
                <a:cs typeface="Arial" panose="020B0604020202020204" pitchFamily="34" charset="0"/>
              </a:rPr>
              <a:t>fliG</a:t>
            </a:r>
            <a:r>
              <a:rPr lang="en-US" sz="1100" b="1" dirty="0">
                <a:solidFill>
                  <a:schemeClr val="bg1"/>
                </a:solidFill>
                <a:latin typeface="Arial" panose="020B0604020202020204" pitchFamily="34" charset="0"/>
                <a:ea typeface="Dotum" panose="020B0600000101010101" pitchFamily="34" charset="-127"/>
                <a:cs typeface="Arial" panose="020B0604020202020204" pitchFamily="34" charset="0"/>
              </a:rPr>
              <a:t>. Maximum-likelihood, Tamura-</a:t>
            </a:r>
            <a:r>
              <a:rPr lang="en-US" sz="1100" b="1" dirty="0" err="1">
                <a:solidFill>
                  <a:schemeClr val="bg1"/>
                </a:solidFill>
                <a:latin typeface="Arial" panose="020B0604020202020204" pitchFamily="34" charset="0"/>
                <a:ea typeface="Dotum" panose="020B0600000101010101" pitchFamily="34" charset="-127"/>
                <a:cs typeface="Arial" panose="020B0604020202020204" pitchFamily="34" charset="0"/>
              </a:rPr>
              <a:t>Nei</a:t>
            </a:r>
            <a:r>
              <a:rPr lang="en-US" sz="1100" b="1" dirty="0">
                <a:solidFill>
                  <a:schemeClr val="bg1"/>
                </a:solidFill>
                <a:latin typeface="Arial" panose="020B0604020202020204" pitchFamily="34" charset="0"/>
                <a:ea typeface="Dotum" panose="020B0600000101010101" pitchFamily="34" charset="-127"/>
                <a:cs typeface="Arial" panose="020B0604020202020204" pitchFamily="34" charset="0"/>
              </a:rPr>
              <a:t>, 1000 bootstrap replicates.</a:t>
            </a:r>
          </a:p>
        </p:txBody>
      </p:sp>
      <p:sp>
        <p:nvSpPr>
          <p:cNvPr id="12" name="CuadroTexto 16">
            <a:extLst>
              <a:ext uri="{FF2B5EF4-FFF2-40B4-BE49-F238E27FC236}">
                <a16:creationId xmlns="" xmlns:a16="http://schemas.microsoft.com/office/drawing/2014/main" id="{3920D7C6-6523-4DE2-BA12-1726AFA05C7E}"/>
              </a:ext>
            </a:extLst>
          </p:cNvPr>
          <p:cNvSpPr txBox="1"/>
          <p:nvPr/>
        </p:nvSpPr>
        <p:spPr>
          <a:xfrm>
            <a:off x="-324544" y="70170"/>
            <a:ext cx="3196682" cy="1200329"/>
          </a:xfrm>
          <a:prstGeom prst="rect">
            <a:avLst/>
          </a:prstGeom>
          <a:solidFill>
            <a:schemeClr val="tx1"/>
          </a:solidFill>
        </p:spPr>
        <p:txBody>
          <a:bodyPr wrap="square" rtlCol="0">
            <a:spAutoFit/>
          </a:bodyPr>
          <a:lstStyle/>
          <a:p>
            <a:pPr marL="285750" indent="-285750">
              <a:buFont typeface="Arial" panose="020B0604020202020204" pitchFamily="34" charset="0"/>
              <a:buChar char="•"/>
            </a:pPr>
            <a:r>
              <a:rPr lang="en-US" sz="1600" dirty="0">
                <a:solidFill>
                  <a:schemeClr val="bg1">
                    <a:lumMod val="95000"/>
                  </a:schemeClr>
                </a:solidFill>
                <a:latin typeface="Arial" panose="020B0604020202020204" pitchFamily="34" charset="0"/>
                <a:cs typeface="Arial" panose="020B0604020202020204" pitchFamily="34" charset="0"/>
              </a:rPr>
              <a:t>3 </a:t>
            </a:r>
            <a:r>
              <a:rPr lang="en-US" sz="1600" dirty="0" smtClean="0">
                <a:solidFill>
                  <a:schemeClr val="bg1">
                    <a:lumMod val="95000"/>
                  </a:schemeClr>
                </a:solidFill>
                <a:latin typeface="Arial" panose="020B0604020202020204" pitchFamily="34" charset="0"/>
                <a:cs typeface="Arial" panose="020B0604020202020204" pitchFamily="34" charset="0"/>
              </a:rPr>
              <a:t>clusters</a:t>
            </a:r>
            <a:endParaRPr lang="en-US" sz="1600" dirty="0">
              <a:solidFill>
                <a:schemeClr val="bg1">
                  <a:lumMod val="95000"/>
                </a:schemeClr>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sz="1400" dirty="0" err="1" smtClean="0">
                <a:solidFill>
                  <a:schemeClr val="accent6">
                    <a:lumMod val="60000"/>
                    <a:lumOff val="40000"/>
                  </a:schemeClr>
                </a:solidFill>
                <a:latin typeface="Arial" panose="020B0604020202020204" pitchFamily="34" charset="0"/>
                <a:cs typeface="Arial" panose="020B0604020202020204" pitchFamily="34" charset="0"/>
              </a:rPr>
              <a:t>Flagelo</a:t>
            </a:r>
            <a:r>
              <a:rPr lang="en-US" sz="1400" dirty="0" smtClean="0">
                <a:solidFill>
                  <a:schemeClr val="accent6">
                    <a:lumMod val="60000"/>
                    <a:lumOff val="40000"/>
                  </a:schemeClr>
                </a:solidFill>
                <a:latin typeface="Arial" panose="020B0604020202020204" pitchFamily="34" charset="0"/>
                <a:cs typeface="Arial" panose="020B0604020202020204" pitchFamily="34" charset="0"/>
              </a:rPr>
              <a:t> subpolar</a:t>
            </a:r>
            <a:endParaRPr lang="en-US" sz="1400" dirty="0">
              <a:solidFill>
                <a:schemeClr val="accent6">
                  <a:lumMod val="60000"/>
                  <a:lumOff val="40000"/>
                </a:schemeClr>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sz="1400" dirty="0" err="1" smtClean="0">
                <a:solidFill>
                  <a:schemeClr val="accent1">
                    <a:lumMod val="40000"/>
                    <a:lumOff val="60000"/>
                  </a:schemeClr>
                </a:solidFill>
                <a:latin typeface="Arial" panose="020B0604020202020204" pitchFamily="34" charset="0"/>
                <a:cs typeface="Arial" panose="020B0604020202020204" pitchFamily="34" charset="0"/>
              </a:rPr>
              <a:t>Flagelo</a:t>
            </a:r>
            <a:r>
              <a:rPr lang="en-US" sz="1400" dirty="0" smtClean="0">
                <a:solidFill>
                  <a:schemeClr val="accent1">
                    <a:lumMod val="40000"/>
                    <a:lumOff val="60000"/>
                  </a:schemeClr>
                </a:solidFill>
                <a:latin typeface="Arial" panose="020B0604020202020204" pitchFamily="34" charset="0"/>
                <a:cs typeface="Arial" panose="020B0604020202020204" pitchFamily="34" charset="0"/>
              </a:rPr>
              <a:t> lateral de </a:t>
            </a:r>
            <a:r>
              <a:rPr lang="en-US" sz="1400" dirty="0" err="1">
                <a:solidFill>
                  <a:schemeClr val="accent1">
                    <a:lumMod val="40000"/>
                    <a:lumOff val="60000"/>
                  </a:schemeClr>
                </a:solidFill>
                <a:latin typeface="Arial" panose="020B0604020202020204" pitchFamily="34" charset="0"/>
                <a:cs typeface="Arial" panose="020B0604020202020204" pitchFamily="34" charset="0"/>
              </a:rPr>
              <a:t>Bradyrhizobios</a:t>
            </a:r>
            <a:endParaRPr lang="en-US" sz="1400" dirty="0">
              <a:solidFill>
                <a:schemeClr val="accent1">
                  <a:lumMod val="40000"/>
                  <a:lumOff val="60000"/>
                </a:schemeClr>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sz="1400" dirty="0" err="1" smtClean="0">
                <a:solidFill>
                  <a:schemeClr val="accent2">
                    <a:lumMod val="60000"/>
                    <a:lumOff val="40000"/>
                  </a:schemeClr>
                </a:solidFill>
                <a:latin typeface="Arial" panose="020B0604020202020204" pitchFamily="34" charset="0"/>
                <a:cs typeface="Arial" panose="020B0604020202020204" pitchFamily="34" charset="0"/>
              </a:rPr>
              <a:t>Flagelo</a:t>
            </a:r>
            <a:r>
              <a:rPr lang="en-US" sz="1400" dirty="0" smtClean="0">
                <a:solidFill>
                  <a:schemeClr val="accent2">
                    <a:lumMod val="60000"/>
                    <a:lumOff val="40000"/>
                  </a:schemeClr>
                </a:solidFill>
                <a:latin typeface="Arial" panose="020B0604020202020204" pitchFamily="34" charset="0"/>
                <a:cs typeface="Arial" panose="020B0604020202020204" pitchFamily="34" charset="0"/>
              </a:rPr>
              <a:t> lateral  de </a:t>
            </a:r>
            <a:r>
              <a:rPr lang="en-US" sz="1400" dirty="0" err="1">
                <a:solidFill>
                  <a:schemeClr val="accent2">
                    <a:lumMod val="60000"/>
                    <a:lumOff val="40000"/>
                  </a:schemeClr>
                </a:solidFill>
                <a:latin typeface="Arial" panose="020B0604020202020204" pitchFamily="34" charset="0"/>
                <a:cs typeface="Arial" panose="020B0604020202020204" pitchFamily="34" charset="0"/>
              </a:rPr>
              <a:t>Rhizobios</a:t>
            </a:r>
            <a:endParaRPr lang="en-US" sz="1400" dirty="0">
              <a:solidFill>
                <a:schemeClr val="accent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278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971600" y="548680"/>
            <a:ext cx="7416824" cy="1107996"/>
          </a:xfrm>
          <a:prstGeom prst="rect">
            <a:avLst/>
          </a:prstGeom>
        </p:spPr>
        <p:txBody>
          <a:bodyPr wrap="square">
            <a:spAutoFit/>
          </a:bodyPr>
          <a:lstStyle/>
          <a:p>
            <a:pPr>
              <a:lnSpc>
                <a:spcPct val="150000"/>
              </a:lnSpc>
            </a:pPr>
            <a:r>
              <a:rPr lang="es-AR" sz="2400" dirty="0" smtClean="0"/>
              <a:t>3</a:t>
            </a:r>
            <a:r>
              <a:rPr lang="es-AR" sz="2400" b="1" dirty="0"/>
              <a:t>) </a:t>
            </a:r>
            <a:r>
              <a:rPr lang="es-AR" sz="2400" b="1" dirty="0" err="1"/>
              <a:t>Filogenómica</a:t>
            </a:r>
            <a:r>
              <a:rPr lang="es-AR" sz="2400" b="1" dirty="0"/>
              <a:t>: </a:t>
            </a:r>
            <a:r>
              <a:rPr lang="es-AR" sz="2000" b="1" dirty="0"/>
              <a:t>estudia las relaciones evolutivas basadas en el análisis de genomas completos.</a:t>
            </a:r>
          </a:p>
        </p:txBody>
      </p:sp>
      <p:sp>
        <p:nvSpPr>
          <p:cNvPr id="6" name="5 Rectángulo"/>
          <p:cNvSpPr/>
          <p:nvPr/>
        </p:nvSpPr>
        <p:spPr>
          <a:xfrm>
            <a:off x="853280" y="1772816"/>
            <a:ext cx="7421570" cy="1477328"/>
          </a:xfrm>
          <a:prstGeom prst="rect">
            <a:avLst/>
          </a:prstGeom>
        </p:spPr>
        <p:txBody>
          <a:bodyPr wrap="square">
            <a:spAutoFit/>
          </a:bodyPr>
          <a:lstStyle/>
          <a:p>
            <a:pPr algn="just"/>
            <a:r>
              <a:rPr lang="en-US" b="1" dirty="0"/>
              <a:t>GBDP (Genome Blast Distance Phylogeny</a:t>
            </a:r>
            <a:r>
              <a:rPr lang="en-US" b="1" dirty="0" smtClean="0"/>
              <a:t>): </a:t>
            </a:r>
            <a:r>
              <a:rPr lang="en-US" dirty="0" err="1" smtClean="0"/>
              <a:t>basado</a:t>
            </a:r>
            <a:r>
              <a:rPr lang="en-US" dirty="0" smtClean="0"/>
              <a:t> </a:t>
            </a:r>
            <a:r>
              <a:rPr lang="en-US" dirty="0" err="1" smtClean="0"/>
              <a:t>en</a:t>
            </a:r>
            <a:r>
              <a:rPr lang="en-US" dirty="0" smtClean="0"/>
              <a:t> el </a:t>
            </a:r>
            <a:r>
              <a:rPr lang="en-US" dirty="0" err="1" smtClean="0"/>
              <a:t>alineamiento</a:t>
            </a:r>
            <a:r>
              <a:rPr lang="en-US" dirty="0" smtClean="0"/>
              <a:t> de a pares </a:t>
            </a:r>
            <a:r>
              <a:rPr lang="en-US" dirty="0" err="1" smtClean="0"/>
              <a:t>genomas</a:t>
            </a:r>
            <a:r>
              <a:rPr lang="en-US" dirty="0" smtClean="0"/>
              <a:t>, </a:t>
            </a:r>
            <a:r>
              <a:rPr lang="en-US" dirty="0" err="1" smtClean="0"/>
              <a:t>generando</a:t>
            </a:r>
            <a:r>
              <a:rPr lang="en-US" dirty="0" smtClean="0"/>
              <a:t> las HSPs </a:t>
            </a:r>
            <a:r>
              <a:rPr lang="en-US" dirty="0" err="1" smtClean="0"/>
              <a:t>intergenómicos</a:t>
            </a:r>
            <a:r>
              <a:rPr lang="en-US" dirty="0" smtClean="0"/>
              <a:t>, y </a:t>
            </a:r>
            <a:r>
              <a:rPr lang="en-US" dirty="0" err="1" smtClean="0"/>
              <a:t>por</a:t>
            </a:r>
            <a:r>
              <a:rPr lang="en-US" dirty="0" smtClean="0"/>
              <a:t> </a:t>
            </a:r>
            <a:r>
              <a:rPr lang="en-US" dirty="0" err="1" smtClean="0"/>
              <a:t>medio</a:t>
            </a:r>
            <a:r>
              <a:rPr lang="en-US" dirty="0" smtClean="0"/>
              <a:t> de un </a:t>
            </a:r>
            <a:r>
              <a:rPr lang="en-US" dirty="0" err="1" smtClean="0"/>
              <a:t>algoritmo</a:t>
            </a:r>
            <a:r>
              <a:rPr lang="en-US" dirty="0" smtClean="0"/>
              <a:t> se </a:t>
            </a:r>
            <a:r>
              <a:rPr lang="en-US" dirty="0" err="1" smtClean="0"/>
              <a:t>transforman</a:t>
            </a:r>
            <a:r>
              <a:rPr lang="en-US" dirty="0" smtClean="0"/>
              <a:t> </a:t>
            </a:r>
            <a:r>
              <a:rPr lang="en-US" dirty="0" err="1" smtClean="0"/>
              <a:t>en</a:t>
            </a:r>
            <a:r>
              <a:rPr lang="en-US" dirty="0" smtClean="0"/>
              <a:t> el valor “genome to genome distance” (Meier-Kolthoff et al.,  2013). </a:t>
            </a:r>
            <a:r>
              <a:rPr lang="en-US" dirty="0" err="1" smtClean="0"/>
              <a:t>Luego</a:t>
            </a:r>
            <a:r>
              <a:rPr lang="en-US" dirty="0" smtClean="0"/>
              <a:t> </a:t>
            </a:r>
            <a:r>
              <a:rPr lang="en-US" dirty="0" err="1" smtClean="0"/>
              <a:t>los</a:t>
            </a:r>
            <a:r>
              <a:rPr lang="en-US" dirty="0" smtClean="0"/>
              <a:t> </a:t>
            </a:r>
            <a:r>
              <a:rPr lang="en-US" dirty="0" err="1" smtClean="0"/>
              <a:t>árboles</a:t>
            </a:r>
            <a:r>
              <a:rPr lang="en-US" dirty="0" smtClean="0"/>
              <a:t> </a:t>
            </a:r>
            <a:r>
              <a:rPr lang="en-US" dirty="0" err="1" smtClean="0"/>
              <a:t>filogenéticos</a:t>
            </a:r>
            <a:r>
              <a:rPr lang="en-US" dirty="0" smtClean="0"/>
              <a:t> son </a:t>
            </a:r>
            <a:r>
              <a:rPr lang="en-US" dirty="0" err="1" smtClean="0"/>
              <a:t>inferidos</a:t>
            </a:r>
            <a:r>
              <a:rPr lang="en-US" dirty="0" smtClean="0"/>
              <a:t> </a:t>
            </a:r>
            <a:r>
              <a:rPr lang="en-US" dirty="0" err="1" smtClean="0"/>
              <a:t>por</a:t>
            </a:r>
            <a:r>
              <a:rPr lang="en-US" dirty="0" smtClean="0"/>
              <a:t> </a:t>
            </a:r>
            <a:r>
              <a:rPr lang="en-US" dirty="0" err="1" smtClean="0"/>
              <a:t>estas</a:t>
            </a:r>
            <a:r>
              <a:rPr lang="en-US" dirty="0" smtClean="0"/>
              <a:t> matrices de </a:t>
            </a:r>
            <a:r>
              <a:rPr lang="en-US" dirty="0" err="1" smtClean="0"/>
              <a:t>distancia</a:t>
            </a:r>
            <a:r>
              <a:rPr lang="en-US" dirty="0" smtClean="0"/>
              <a:t>. </a:t>
            </a:r>
            <a:r>
              <a:rPr lang="en-US" u="sng" dirty="0">
                <a:solidFill>
                  <a:srgbClr val="00B0F0"/>
                </a:solidFill>
              </a:rPr>
              <a:t>http://ggdc.dsmz.de/ggdc.php</a:t>
            </a:r>
          </a:p>
        </p:txBody>
      </p:sp>
      <p:sp>
        <p:nvSpPr>
          <p:cNvPr id="7" name="6 CuadroTexto"/>
          <p:cNvSpPr txBox="1"/>
          <p:nvPr/>
        </p:nvSpPr>
        <p:spPr>
          <a:xfrm>
            <a:off x="853280" y="3717032"/>
            <a:ext cx="3741100" cy="1477328"/>
          </a:xfrm>
          <a:prstGeom prst="rect">
            <a:avLst/>
          </a:prstGeom>
          <a:noFill/>
        </p:spPr>
        <p:txBody>
          <a:bodyPr wrap="square" rtlCol="0">
            <a:spAutoFit/>
          </a:bodyPr>
          <a:lstStyle/>
          <a:p>
            <a:pPr algn="just"/>
            <a:r>
              <a:rPr lang="en-US" b="1" dirty="0" smtClean="0"/>
              <a:t>ANI (Average Nucleotide Identity)</a:t>
            </a:r>
          </a:p>
          <a:p>
            <a:pPr algn="just"/>
            <a:r>
              <a:rPr lang="es-AR" dirty="0" smtClean="0"/>
              <a:t>se fragmenta el genoma in </a:t>
            </a:r>
            <a:r>
              <a:rPr lang="es-AR" dirty="0" err="1" smtClean="0"/>
              <a:t>silico</a:t>
            </a:r>
            <a:r>
              <a:rPr lang="es-AR" dirty="0" smtClean="0"/>
              <a:t> (de a 1020 </a:t>
            </a:r>
            <a:r>
              <a:rPr lang="es-AR" dirty="0" err="1" smtClean="0"/>
              <a:t>pb</a:t>
            </a:r>
            <a:r>
              <a:rPr lang="es-AR" dirty="0" smtClean="0"/>
              <a:t>) para luego realizar los alineamientos</a:t>
            </a:r>
            <a:endParaRPr lang="en-US" dirty="0" smtClean="0"/>
          </a:p>
          <a:p>
            <a:pPr algn="just"/>
            <a:endParaRPr lang="es-AR" b="1" dirty="0"/>
          </a:p>
        </p:txBody>
      </p:sp>
      <p:sp>
        <p:nvSpPr>
          <p:cNvPr id="9" name="8 Abrir corchete"/>
          <p:cNvSpPr/>
          <p:nvPr/>
        </p:nvSpPr>
        <p:spPr>
          <a:xfrm>
            <a:off x="4680012" y="3530365"/>
            <a:ext cx="180020" cy="1309236"/>
          </a:xfrm>
          <a:prstGeom prst="leftBracket">
            <a:avLst/>
          </a:prstGeom>
          <a:ln w="317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9 Rectángulo"/>
          <p:cNvSpPr/>
          <p:nvPr/>
        </p:nvSpPr>
        <p:spPr>
          <a:xfrm>
            <a:off x="4752528" y="3640168"/>
            <a:ext cx="4572000" cy="1200329"/>
          </a:xfrm>
          <a:prstGeom prst="rect">
            <a:avLst/>
          </a:prstGeom>
        </p:spPr>
        <p:txBody>
          <a:bodyPr>
            <a:spAutoFit/>
          </a:bodyPr>
          <a:lstStyle/>
          <a:p>
            <a:r>
              <a:rPr lang="es-AR" dirty="0" err="1"/>
              <a:t>ANIm</a:t>
            </a:r>
            <a:r>
              <a:rPr lang="es-AR" dirty="0"/>
              <a:t>: Usa el </a:t>
            </a:r>
            <a:r>
              <a:rPr lang="es-AR" dirty="0" err="1" smtClean="0"/>
              <a:t>MUMmer</a:t>
            </a:r>
            <a:r>
              <a:rPr lang="es-AR" dirty="0" smtClean="0"/>
              <a:t> para alinear</a:t>
            </a:r>
          </a:p>
          <a:p>
            <a:endParaRPr lang="es-AR" dirty="0"/>
          </a:p>
          <a:p>
            <a:r>
              <a:rPr lang="es-AR" dirty="0" err="1" smtClean="0"/>
              <a:t>ANIb</a:t>
            </a:r>
            <a:r>
              <a:rPr lang="es-AR" dirty="0"/>
              <a:t>: Usa el </a:t>
            </a:r>
            <a:r>
              <a:rPr lang="es-AR" dirty="0" err="1" smtClean="0"/>
              <a:t>BlastN</a:t>
            </a:r>
            <a:r>
              <a:rPr lang="es-AR" dirty="0" smtClean="0"/>
              <a:t> </a:t>
            </a:r>
            <a:r>
              <a:rPr lang="es-AR" dirty="0"/>
              <a:t>para alinear</a:t>
            </a:r>
          </a:p>
          <a:p>
            <a:endParaRPr lang="en-US" dirty="0"/>
          </a:p>
        </p:txBody>
      </p:sp>
      <p:sp>
        <p:nvSpPr>
          <p:cNvPr id="2" name="1 CuadroTexto"/>
          <p:cNvSpPr txBox="1"/>
          <p:nvPr/>
        </p:nvSpPr>
        <p:spPr>
          <a:xfrm>
            <a:off x="858539" y="4871194"/>
            <a:ext cx="7642945" cy="646331"/>
          </a:xfrm>
          <a:prstGeom prst="rect">
            <a:avLst/>
          </a:prstGeom>
          <a:noFill/>
        </p:spPr>
        <p:txBody>
          <a:bodyPr wrap="square" rtlCol="0">
            <a:spAutoFit/>
          </a:bodyPr>
          <a:lstStyle/>
          <a:p>
            <a:r>
              <a:rPr lang="es-AR" dirty="0"/>
              <a:t>Se </a:t>
            </a:r>
            <a:r>
              <a:rPr lang="es-AR" dirty="0" smtClean="0"/>
              <a:t>generan matrices </a:t>
            </a:r>
            <a:r>
              <a:rPr lang="es-AR" dirty="0"/>
              <a:t>de distancia empleando estos valores para luego armar un </a:t>
            </a:r>
            <a:r>
              <a:rPr lang="es-AR" dirty="0" smtClean="0"/>
              <a:t>árbol.</a:t>
            </a:r>
            <a:endParaRPr lang="en-US" dirty="0"/>
          </a:p>
        </p:txBody>
      </p:sp>
    </p:spTree>
    <p:extLst>
      <p:ext uri="{BB962C8B-B14F-4D97-AF65-F5344CB8AC3E}">
        <p14:creationId xmlns:p14="http://schemas.microsoft.com/office/powerpoint/2010/main" val="4118149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000" y="908720"/>
            <a:ext cx="5538280" cy="5446364"/>
          </a:xfrm>
          <a:prstGeom prst="rect">
            <a:avLst/>
          </a:prstGeom>
        </p:spPr>
      </p:pic>
      <p:sp>
        <p:nvSpPr>
          <p:cNvPr id="2" name="1 CuadroTexto"/>
          <p:cNvSpPr txBox="1"/>
          <p:nvPr/>
        </p:nvSpPr>
        <p:spPr>
          <a:xfrm>
            <a:off x="1028520" y="200834"/>
            <a:ext cx="7143880" cy="707886"/>
          </a:xfrm>
          <a:prstGeom prst="rect">
            <a:avLst/>
          </a:prstGeom>
          <a:noFill/>
        </p:spPr>
        <p:txBody>
          <a:bodyPr wrap="square" rtlCol="0">
            <a:spAutoFit/>
          </a:bodyPr>
          <a:lstStyle/>
          <a:p>
            <a:pPr algn="ctr"/>
            <a:r>
              <a:rPr lang="es-AR" sz="2000" dirty="0" err="1" smtClean="0"/>
              <a:t>Arbol</a:t>
            </a:r>
            <a:r>
              <a:rPr lang="es-AR" sz="2000" dirty="0" smtClean="0"/>
              <a:t> </a:t>
            </a:r>
            <a:r>
              <a:rPr lang="es-AR" sz="2000" dirty="0" err="1" smtClean="0"/>
              <a:t>filogenómico</a:t>
            </a:r>
            <a:r>
              <a:rPr lang="es-AR" sz="2000" dirty="0" smtClean="0"/>
              <a:t> por NJ (de distancia) basado en las distancias </a:t>
            </a:r>
            <a:r>
              <a:rPr lang="es-AR" sz="2000" dirty="0" err="1" smtClean="0"/>
              <a:t>intergenómicas</a:t>
            </a:r>
            <a:r>
              <a:rPr lang="es-AR" sz="2000" dirty="0" smtClean="0"/>
              <a:t> de 128 genomas de </a:t>
            </a:r>
            <a:r>
              <a:rPr lang="es-AR" sz="2000" i="1" dirty="0" err="1" smtClean="0"/>
              <a:t>Bradyrhizobium</a:t>
            </a:r>
            <a:r>
              <a:rPr lang="es-AR" sz="2000" i="1" dirty="0" smtClean="0"/>
              <a:t>.</a:t>
            </a:r>
            <a:endParaRPr lang="en-US" sz="2000" i="1" dirty="0"/>
          </a:p>
        </p:txBody>
      </p:sp>
      <p:sp>
        <p:nvSpPr>
          <p:cNvPr id="5" name="4 Flecha abajo"/>
          <p:cNvSpPr/>
          <p:nvPr/>
        </p:nvSpPr>
        <p:spPr>
          <a:xfrm>
            <a:off x="3347864" y="1124744"/>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23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3">
            <a:extLst>
              <a:ext uri="{28A0092B-C50C-407E-A947-70E740481C1C}">
                <a14:useLocalDpi xmlns:a14="http://schemas.microsoft.com/office/drawing/2010/main" val="0"/>
              </a:ext>
            </a:extLst>
          </a:blip>
          <a:srcRect l="2067" t="14898" r="1857"/>
          <a:stretch/>
        </p:blipFill>
        <p:spPr>
          <a:xfrm>
            <a:off x="493192" y="980728"/>
            <a:ext cx="7586133" cy="5039627"/>
          </a:xfrm>
          <a:prstGeom prst="rect">
            <a:avLst/>
          </a:prstGeom>
        </p:spPr>
      </p:pic>
      <p:sp>
        <p:nvSpPr>
          <p:cNvPr id="3" name="2 CuadroTexto"/>
          <p:cNvSpPr txBox="1"/>
          <p:nvPr/>
        </p:nvSpPr>
        <p:spPr>
          <a:xfrm>
            <a:off x="8244408" y="-16934"/>
            <a:ext cx="5112568" cy="584775"/>
          </a:xfrm>
          <a:prstGeom prst="rect">
            <a:avLst/>
          </a:prstGeom>
          <a:noFill/>
        </p:spPr>
        <p:txBody>
          <a:bodyPr wrap="square" rtlCol="0">
            <a:spAutoFit/>
          </a:bodyPr>
          <a:lstStyle/>
          <a:p>
            <a:pPr algn="ctr"/>
            <a:endParaRPr lang="en-US" sz="3200" dirty="0"/>
          </a:p>
        </p:txBody>
      </p:sp>
      <p:sp>
        <p:nvSpPr>
          <p:cNvPr id="4" name="3 CuadroTexto"/>
          <p:cNvSpPr txBox="1"/>
          <p:nvPr/>
        </p:nvSpPr>
        <p:spPr>
          <a:xfrm>
            <a:off x="683568" y="44624"/>
            <a:ext cx="8650808" cy="584775"/>
          </a:xfrm>
          <a:prstGeom prst="rect">
            <a:avLst/>
          </a:prstGeom>
          <a:noFill/>
        </p:spPr>
        <p:txBody>
          <a:bodyPr wrap="square" rtlCol="0">
            <a:spAutoFit/>
          </a:bodyPr>
          <a:lstStyle/>
          <a:p>
            <a:pPr algn="ctr"/>
            <a:r>
              <a:rPr lang="es-ES" sz="3200" dirty="0" smtClean="0"/>
              <a:t>Método </a:t>
            </a:r>
            <a:r>
              <a:rPr lang="es-ES" sz="3200" dirty="0"/>
              <a:t>de </a:t>
            </a:r>
            <a:r>
              <a:rPr lang="es-ES" sz="3200" dirty="0" err="1" smtClean="0"/>
              <a:t>Sanger</a:t>
            </a:r>
            <a:endParaRPr lang="en-US" sz="3200" dirty="0"/>
          </a:p>
        </p:txBody>
      </p:sp>
      <p:grpSp>
        <p:nvGrpSpPr>
          <p:cNvPr id="11" name="10 Grupo"/>
          <p:cNvGrpSpPr/>
          <p:nvPr/>
        </p:nvGrpSpPr>
        <p:grpSpPr>
          <a:xfrm>
            <a:off x="6156176" y="1327967"/>
            <a:ext cx="3753025" cy="1328026"/>
            <a:chOff x="6156176" y="1327967"/>
            <a:chExt cx="3753025" cy="1328026"/>
          </a:xfrm>
        </p:grpSpPr>
        <p:grpSp>
          <p:nvGrpSpPr>
            <p:cNvPr id="9" name="8 Grupo"/>
            <p:cNvGrpSpPr/>
            <p:nvPr/>
          </p:nvGrpSpPr>
          <p:grpSpPr>
            <a:xfrm>
              <a:off x="6156176" y="1327967"/>
              <a:ext cx="1666875" cy="1238250"/>
              <a:chOff x="6156176" y="1327967"/>
              <a:chExt cx="1666875" cy="123825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327967"/>
                <a:ext cx="1666875"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6536891" y="2204864"/>
                <a:ext cx="627397" cy="307777"/>
              </a:xfrm>
              <a:prstGeom prst="rect">
                <a:avLst/>
              </a:prstGeom>
              <a:noFill/>
            </p:spPr>
            <p:txBody>
              <a:bodyPr wrap="square" rtlCol="0">
                <a:spAutoFit/>
              </a:bodyPr>
              <a:lstStyle/>
              <a:p>
                <a:r>
                  <a:rPr lang="es-AR" sz="1400" b="1" dirty="0" smtClean="0">
                    <a:solidFill>
                      <a:srgbClr val="FF0000"/>
                    </a:solidFill>
                    <a:latin typeface="Arial" panose="020B0604020202020204" pitchFamily="34" charset="0"/>
                    <a:cs typeface="Arial" panose="020B0604020202020204" pitchFamily="34" charset="0"/>
                  </a:rPr>
                  <a:t>3´</a:t>
                </a:r>
                <a:endParaRPr lang="en-US" sz="1400" b="1" dirty="0">
                  <a:solidFill>
                    <a:srgbClr val="FF0000"/>
                  </a:solidFill>
                  <a:latin typeface="Arial" panose="020B0604020202020204" pitchFamily="34" charset="0"/>
                  <a:cs typeface="Arial" panose="020B0604020202020204" pitchFamily="34" charset="0"/>
                </a:endParaRPr>
              </a:p>
            </p:txBody>
          </p:sp>
        </p:grpSp>
        <p:sp>
          <p:nvSpPr>
            <p:cNvPr id="10" name="9 CuadroTexto"/>
            <p:cNvSpPr txBox="1"/>
            <p:nvPr/>
          </p:nvSpPr>
          <p:spPr>
            <a:xfrm>
              <a:off x="7461336" y="2348216"/>
              <a:ext cx="2447865" cy="307777"/>
            </a:xfrm>
            <a:prstGeom prst="rect">
              <a:avLst/>
            </a:prstGeom>
            <a:noFill/>
          </p:spPr>
          <p:txBody>
            <a:bodyPr wrap="square" rtlCol="0">
              <a:spAutoFit/>
            </a:bodyPr>
            <a:lstStyle/>
            <a:p>
              <a:r>
                <a:rPr lang="es-AR" sz="1400" b="1" dirty="0" smtClean="0">
                  <a:latin typeface="Arial" panose="020B0604020202020204" pitchFamily="34" charset="0"/>
                  <a:cs typeface="Arial" panose="020B0604020202020204" pitchFamily="34" charset="0"/>
                </a:rPr>
                <a:t>+</a:t>
              </a:r>
              <a:r>
                <a:rPr lang="es-AR" sz="1400" b="1" dirty="0" err="1" smtClean="0">
                  <a:latin typeface="Arial" panose="020B0604020202020204" pitchFamily="34" charset="0"/>
                  <a:cs typeface="Arial" panose="020B0604020202020204" pitchFamily="34" charset="0"/>
                </a:rPr>
                <a:t>dNTP</a:t>
              </a:r>
              <a:endParaRPr lang="en-US" sz="1400" b="1" dirty="0">
                <a:latin typeface="Arial" panose="020B0604020202020204" pitchFamily="34" charset="0"/>
                <a:cs typeface="Arial" panose="020B0604020202020204" pitchFamily="34" charset="0"/>
              </a:endParaRPr>
            </a:p>
          </p:txBody>
        </p:sp>
      </p:grpSp>
      <p:grpSp>
        <p:nvGrpSpPr>
          <p:cNvPr id="12" name="11 Grupo"/>
          <p:cNvGrpSpPr/>
          <p:nvPr/>
        </p:nvGrpSpPr>
        <p:grpSpPr>
          <a:xfrm>
            <a:off x="6372200" y="1196752"/>
            <a:ext cx="1900936" cy="2555071"/>
            <a:chOff x="6444208" y="1196752"/>
            <a:chExt cx="1900936" cy="2555071"/>
          </a:xfrm>
        </p:grpSpPr>
        <p:grpSp>
          <p:nvGrpSpPr>
            <p:cNvPr id="6" name="5 Grupo"/>
            <p:cNvGrpSpPr/>
            <p:nvPr/>
          </p:nvGrpSpPr>
          <p:grpSpPr>
            <a:xfrm>
              <a:off x="6444208" y="1196752"/>
              <a:ext cx="1900936" cy="2514906"/>
              <a:chOff x="6444208" y="985635"/>
              <a:chExt cx="1900936" cy="2514906"/>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804"/>
              <a:stretch/>
            </p:blipFill>
            <p:spPr bwMode="auto">
              <a:xfrm>
                <a:off x="6526305" y="985635"/>
                <a:ext cx="1818839" cy="2514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Elipse"/>
              <p:cNvSpPr/>
              <p:nvPr/>
            </p:nvSpPr>
            <p:spPr>
              <a:xfrm>
                <a:off x="6444208" y="1772816"/>
                <a:ext cx="864096" cy="792088"/>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12 CuadroTexto"/>
            <p:cNvSpPr txBox="1"/>
            <p:nvPr/>
          </p:nvSpPr>
          <p:spPr>
            <a:xfrm>
              <a:off x="6444208" y="3444046"/>
              <a:ext cx="1638124" cy="307777"/>
            </a:xfrm>
            <a:prstGeom prst="rect">
              <a:avLst/>
            </a:prstGeom>
            <a:noFill/>
          </p:spPr>
          <p:txBody>
            <a:bodyPr wrap="square" rtlCol="0">
              <a:spAutoFit/>
            </a:bodyPr>
            <a:lstStyle/>
            <a:p>
              <a:r>
                <a:rPr lang="es-AR" sz="1400" b="1" dirty="0" smtClean="0">
                  <a:latin typeface="Arial" panose="020B0604020202020204" pitchFamily="34" charset="0"/>
                  <a:cs typeface="Arial" panose="020B0604020202020204" pitchFamily="34" charset="0"/>
                </a:rPr>
                <a:t>+ </a:t>
              </a:r>
              <a:r>
                <a:rPr lang="es-AR" sz="1400" b="1" dirty="0" err="1" smtClean="0">
                  <a:latin typeface="Arial" panose="020B0604020202020204" pitchFamily="34" charset="0"/>
                  <a:cs typeface="Arial" panose="020B0604020202020204" pitchFamily="34" charset="0"/>
                </a:rPr>
                <a:t>PPi</a:t>
              </a:r>
              <a:endParaRPr lang="en-US" sz="1400" b="1" dirty="0">
                <a:latin typeface="Arial" panose="020B0604020202020204" pitchFamily="34" charset="0"/>
                <a:cs typeface="Arial" panose="020B0604020202020204" pitchFamily="34" charset="0"/>
              </a:endParaRPr>
            </a:p>
          </p:txBody>
        </p:sp>
      </p:grpSp>
      <p:sp>
        <p:nvSpPr>
          <p:cNvPr id="14" name="13 CuadroTexto"/>
          <p:cNvSpPr txBox="1"/>
          <p:nvPr/>
        </p:nvSpPr>
        <p:spPr>
          <a:xfrm>
            <a:off x="5364088" y="4293096"/>
            <a:ext cx="2646236" cy="1323439"/>
          </a:xfrm>
          <a:prstGeom prst="rect">
            <a:avLst/>
          </a:prstGeom>
          <a:solidFill>
            <a:schemeClr val="bg1"/>
          </a:solidFill>
        </p:spPr>
        <p:txBody>
          <a:bodyPr wrap="square" rtlCol="0">
            <a:spAutoFit/>
          </a:bodyPr>
          <a:lstStyle/>
          <a:p>
            <a:pPr algn="ctr"/>
            <a:r>
              <a:rPr lang="es-AR" sz="2000" dirty="0" smtClean="0"/>
              <a:t>Se obtiene la secuencia de la cadena complementaria</a:t>
            </a:r>
            <a:endParaRPr lang="en-US" sz="2000" dirty="0"/>
          </a:p>
        </p:txBody>
      </p:sp>
      <p:sp>
        <p:nvSpPr>
          <p:cNvPr id="15" name="14 CuadroTexto"/>
          <p:cNvSpPr txBox="1"/>
          <p:nvPr/>
        </p:nvSpPr>
        <p:spPr>
          <a:xfrm>
            <a:off x="683568" y="4693205"/>
            <a:ext cx="1584176" cy="461665"/>
          </a:xfrm>
          <a:prstGeom prst="rect">
            <a:avLst/>
          </a:prstGeom>
          <a:noFill/>
        </p:spPr>
        <p:txBody>
          <a:bodyPr wrap="square" rtlCol="0">
            <a:spAutoFit/>
          </a:bodyPr>
          <a:lstStyle/>
          <a:p>
            <a:pPr algn="ctr"/>
            <a:r>
              <a:rPr lang="es-AR" sz="1200" dirty="0" smtClean="0"/>
              <a:t>Electroforesis en gel de acrilamida</a:t>
            </a:r>
            <a:endParaRPr lang="en-US" sz="1200" dirty="0"/>
          </a:p>
        </p:txBody>
      </p:sp>
    </p:spTree>
    <p:extLst>
      <p:ext uri="{BB962C8B-B14F-4D97-AF65-F5344CB8AC3E}">
        <p14:creationId xmlns:p14="http://schemas.microsoft.com/office/powerpoint/2010/main" val="118432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699792" y="4005064"/>
            <a:ext cx="3528392" cy="769441"/>
          </a:xfrm>
          <a:prstGeom prst="rect">
            <a:avLst/>
          </a:prstGeom>
          <a:noFill/>
        </p:spPr>
        <p:txBody>
          <a:bodyPr wrap="square" rtlCol="0">
            <a:spAutoFit/>
          </a:bodyPr>
          <a:lstStyle/>
          <a:p>
            <a:pPr algn="ctr"/>
            <a:r>
              <a:rPr lang="es-AR" sz="4400" dirty="0" smtClean="0"/>
              <a:t>¿Preguntas?</a:t>
            </a:r>
            <a:endParaRPr lang="en-US" sz="4400" dirty="0"/>
          </a:p>
        </p:txBody>
      </p:sp>
      <p:sp>
        <p:nvSpPr>
          <p:cNvPr id="3" name="2 CuadroTexto"/>
          <p:cNvSpPr txBox="1"/>
          <p:nvPr/>
        </p:nvSpPr>
        <p:spPr>
          <a:xfrm>
            <a:off x="2267744" y="2492896"/>
            <a:ext cx="5176192" cy="769441"/>
          </a:xfrm>
          <a:prstGeom prst="rect">
            <a:avLst/>
          </a:prstGeom>
          <a:noFill/>
        </p:spPr>
        <p:txBody>
          <a:bodyPr wrap="square" rtlCol="0">
            <a:spAutoFit/>
          </a:bodyPr>
          <a:lstStyle/>
          <a:p>
            <a:pPr algn="ctr"/>
            <a:r>
              <a:rPr lang="es-AR" sz="4400" dirty="0" smtClean="0">
                <a:solidFill>
                  <a:schemeClr val="accent1"/>
                </a:solidFill>
                <a:effectLst>
                  <a:outerShdw blurRad="38100" dist="38100" dir="2700000" algn="tl">
                    <a:srgbClr val="000000">
                      <a:alpha val="43137"/>
                    </a:srgbClr>
                  </a:outerShdw>
                </a:effectLst>
              </a:rPr>
              <a:t>Muchas gracias</a:t>
            </a:r>
            <a:endParaRPr lang="en-US" sz="4400"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669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546" y="1627059"/>
            <a:ext cx="4210050"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187624" y="836712"/>
            <a:ext cx="6408712" cy="646331"/>
          </a:xfrm>
          <a:prstGeom prst="rect">
            <a:avLst/>
          </a:prstGeom>
          <a:noFill/>
        </p:spPr>
        <p:txBody>
          <a:bodyPr wrap="square" rtlCol="0">
            <a:spAutoFit/>
          </a:bodyPr>
          <a:lstStyle/>
          <a:p>
            <a:pPr algn="just"/>
            <a:r>
              <a:rPr lang="es-AR" dirty="0" smtClean="0"/>
              <a:t>Secuencia de dos fragmentos de ADN del bacteriófago </a:t>
            </a:r>
            <a:r>
              <a:rPr lang="es-AR" dirty="0" smtClean="0">
                <a:sym typeface="Symbol"/>
              </a:rPr>
              <a:t> X174 empleando diferentes “</a:t>
            </a:r>
            <a:r>
              <a:rPr lang="es-AR" dirty="0" err="1" smtClean="0">
                <a:sym typeface="Symbol"/>
              </a:rPr>
              <a:t>primers</a:t>
            </a:r>
            <a:r>
              <a:rPr lang="es-AR" dirty="0" smtClean="0">
                <a:sym typeface="Symbol"/>
              </a:rPr>
              <a:t>”</a:t>
            </a:r>
            <a:endParaRPr lang="en-US" dirty="0"/>
          </a:p>
        </p:txBody>
      </p:sp>
      <p:sp>
        <p:nvSpPr>
          <p:cNvPr id="5" name="4 CuadroTexto"/>
          <p:cNvSpPr txBox="1"/>
          <p:nvPr/>
        </p:nvSpPr>
        <p:spPr>
          <a:xfrm>
            <a:off x="4033917" y="5877272"/>
            <a:ext cx="2594709" cy="276999"/>
          </a:xfrm>
          <a:prstGeom prst="rect">
            <a:avLst/>
          </a:prstGeom>
          <a:noFill/>
        </p:spPr>
        <p:txBody>
          <a:bodyPr wrap="square" rtlCol="0">
            <a:spAutoFit/>
          </a:bodyPr>
          <a:lstStyle/>
          <a:p>
            <a:pPr algn="r"/>
            <a:r>
              <a:rPr lang="es-AR" sz="1200" dirty="0" err="1" smtClean="0"/>
              <a:t>Sanger</a:t>
            </a:r>
            <a:r>
              <a:rPr lang="es-AR" sz="1200" dirty="0" smtClean="0"/>
              <a:t> et al., 1977</a:t>
            </a:r>
            <a:endParaRPr lang="en-US" sz="1200" dirty="0"/>
          </a:p>
        </p:txBody>
      </p:sp>
    </p:spTree>
    <p:extLst>
      <p:ext uri="{BB962C8B-B14F-4D97-AF65-F5344CB8AC3E}">
        <p14:creationId xmlns:p14="http://schemas.microsoft.com/office/powerpoint/2010/main" val="2401437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Sanger y NG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7544" y="1340768"/>
            <a:ext cx="8064898" cy="4536504"/>
          </a:xfrm>
          <a:prstGeom prst="rect">
            <a:avLst/>
          </a:prstGeom>
        </p:spPr>
      </p:pic>
    </p:spTree>
    <p:extLst>
      <p:ext uri="{BB962C8B-B14F-4D97-AF65-F5344CB8AC3E}">
        <p14:creationId xmlns:p14="http://schemas.microsoft.com/office/powerpoint/2010/main" val="1791350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54336" y="1389635"/>
            <a:ext cx="5490203" cy="461665"/>
          </a:xfrm>
          <a:prstGeom prst="rect">
            <a:avLst/>
          </a:prstGeom>
          <a:noFill/>
        </p:spPr>
        <p:txBody>
          <a:bodyPr wrap="square" rtlCol="0">
            <a:spAutoFit/>
          </a:bodyPr>
          <a:lstStyle/>
          <a:p>
            <a:r>
              <a:rPr lang="es-AR" sz="2400" b="1" dirty="0" smtClean="0"/>
              <a:t>Secuenciadores de primera generación</a:t>
            </a:r>
            <a:endParaRPr lang="en-US" sz="2400" b="1"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10" y="2120446"/>
            <a:ext cx="8995290" cy="413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475656" y="620688"/>
            <a:ext cx="2952328" cy="523220"/>
          </a:xfrm>
          <a:prstGeom prst="rect">
            <a:avLst/>
          </a:prstGeom>
          <a:noFill/>
        </p:spPr>
        <p:txBody>
          <a:bodyPr wrap="square" rtlCol="0">
            <a:spAutoFit/>
          </a:bodyPr>
          <a:lstStyle/>
          <a:p>
            <a:r>
              <a:rPr lang="es-AR" sz="2800" dirty="0" smtClean="0"/>
              <a:t>En resumen..</a:t>
            </a:r>
            <a:endParaRPr lang="en-US" sz="2800" dirty="0"/>
          </a:p>
        </p:txBody>
      </p:sp>
    </p:spTree>
    <p:extLst>
      <p:ext uri="{BB962C8B-B14F-4D97-AF65-F5344CB8AC3E}">
        <p14:creationId xmlns:p14="http://schemas.microsoft.com/office/powerpoint/2010/main" val="5520625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899" y="550639"/>
            <a:ext cx="591343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899592" y="1124744"/>
            <a:ext cx="5490203" cy="461665"/>
          </a:xfrm>
          <a:prstGeom prst="rect">
            <a:avLst/>
          </a:prstGeom>
          <a:noFill/>
        </p:spPr>
        <p:txBody>
          <a:bodyPr wrap="square" rtlCol="0">
            <a:spAutoFit/>
          </a:bodyPr>
          <a:lstStyle/>
          <a:p>
            <a:r>
              <a:rPr lang="es-AR" sz="2400" b="1" dirty="0" smtClean="0"/>
              <a:t>Secuenciadores de segunda generación</a:t>
            </a:r>
            <a:endParaRPr lang="en-US" sz="24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9" y="2564904"/>
            <a:ext cx="2220079"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050" y="2564904"/>
            <a:ext cx="2297204"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2361" y="2564904"/>
            <a:ext cx="2220079"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846411" y="1772816"/>
            <a:ext cx="1543565" cy="707886"/>
          </a:xfrm>
          <a:prstGeom prst="rect">
            <a:avLst/>
          </a:prstGeom>
          <a:noFill/>
        </p:spPr>
        <p:txBody>
          <a:bodyPr wrap="square" rtlCol="0">
            <a:spAutoFit/>
          </a:bodyPr>
          <a:lstStyle/>
          <a:p>
            <a:pPr algn="ctr"/>
            <a:r>
              <a:rPr lang="en-US" sz="2000" dirty="0"/>
              <a:t>Roche</a:t>
            </a:r>
          </a:p>
          <a:p>
            <a:pPr algn="ctr"/>
            <a:r>
              <a:rPr lang="en-US" sz="2000" dirty="0"/>
              <a:t>454-FLX</a:t>
            </a:r>
          </a:p>
        </p:txBody>
      </p:sp>
      <p:sp>
        <p:nvSpPr>
          <p:cNvPr id="7" name="6 CuadroTexto"/>
          <p:cNvSpPr txBox="1"/>
          <p:nvPr/>
        </p:nvSpPr>
        <p:spPr>
          <a:xfrm>
            <a:off x="3203848" y="1772816"/>
            <a:ext cx="2664296" cy="707886"/>
          </a:xfrm>
          <a:prstGeom prst="rect">
            <a:avLst/>
          </a:prstGeom>
          <a:noFill/>
        </p:spPr>
        <p:txBody>
          <a:bodyPr wrap="square" rtlCol="0">
            <a:spAutoFit/>
          </a:bodyPr>
          <a:lstStyle/>
          <a:p>
            <a:pPr algn="ctr"/>
            <a:r>
              <a:rPr lang="en-US" sz="2000" dirty="0"/>
              <a:t>Applied Biosystems</a:t>
            </a:r>
          </a:p>
          <a:p>
            <a:pPr algn="ctr"/>
            <a:r>
              <a:rPr lang="en-US" sz="2000" dirty="0"/>
              <a:t>SOLID</a:t>
            </a:r>
          </a:p>
        </p:txBody>
      </p:sp>
      <p:sp>
        <p:nvSpPr>
          <p:cNvPr id="8" name="7 CuadroTexto"/>
          <p:cNvSpPr txBox="1"/>
          <p:nvPr/>
        </p:nvSpPr>
        <p:spPr>
          <a:xfrm>
            <a:off x="6878304" y="1772816"/>
            <a:ext cx="1224136" cy="400110"/>
          </a:xfrm>
          <a:prstGeom prst="rect">
            <a:avLst/>
          </a:prstGeom>
          <a:noFill/>
        </p:spPr>
        <p:txBody>
          <a:bodyPr wrap="square" rtlCol="0">
            <a:spAutoFit/>
          </a:bodyPr>
          <a:lstStyle/>
          <a:p>
            <a:r>
              <a:rPr lang="en-US" sz="2000" dirty="0"/>
              <a:t>Illumina</a:t>
            </a:r>
          </a:p>
        </p:txBody>
      </p:sp>
      <p:sp>
        <p:nvSpPr>
          <p:cNvPr id="2" name="1 CuadroTexto"/>
          <p:cNvSpPr txBox="1"/>
          <p:nvPr/>
        </p:nvSpPr>
        <p:spPr>
          <a:xfrm>
            <a:off x="683567" y="4725144"/>
            <a:ext cx="8501335" cy="707886"/>
          </a:xfrm>
          <a:prstGeom prst="rect">
            <a:avLst/>
          </a:prstGeom>
          <a:noFill/>
        </p:spPr>
        <p:txBody>
          <a:bodyPr wrap="square" rtlCol="0">
            <a:spAutoFit/>
          </a:bodyPr>
          <a:lstStyle/>
          <a:p>
            <a:pPr marL="342900" indent="-342900">
              <a:buFont typeface="Arial" panose="020B0604020202020204" pitchFamily="34" charset="0"/>
              <a:buChar char="•"/>
            </a:pPr>
            <a:r>
              <a:rPr lang="es-AR" sz="2000" dirty="0" smtClean="0"/>
              <a:t>Permiten la secuenciación de millones de fragmentos en paralelo, secuencias relativamente cortas de 100 </a:t>
            </a:r>
            <a:r>
              <a:rPr lang="es-AR" sz="2000" dirty="0" err="1" smtClean="0"/>
              <a:t>pb</a:t>
            </a:r>
            <a:r>
              <a:rPr lang="es-AR" sz="2000" dirty="0" smtClean="0"/>
              <a:t> (</a:t>
            </a:r>
            <a:r>
              <a:rPr lang="es-AR" sz="2000" dirty="0" err="1" smtClean="0"/>
              <a:t>illumina</a:t>
            </a:r>
            <a:r>
              <a:rPr lang="es-AR" sz="2000" dirty="0" smtClean="0"/>
              <a:t>) a 400 </a:t>
            </a:r>
            <a:r>
              <a:rPr lang="es-AR" sz="2000" dirty="0" err="1" smtClean="0"/>
              <a:t>pb</a:t>
            </a:r>
            <a:r>
              <a:rPr lang="es-AR" sz="2000" dirty="0" smtClean="0"/>
              <a:t> (454-FLX)</a:t>
            </a:r>
            <a:endParaRPr lang="en-US" sz="2000" dirty="0"/>
          </a:p>
        </p:txBody>
      </p:sp>
      <p:sp>
        <p:nvSpPr>
          <p:cNvPr id="11" name="10 CuadroTexto"/>
          <p:cNvSpPr txBox="1"/>
          <p:nvPr/>
        </p:nvSpPr>
        <p:spPr>
          <a:xfrm>
            <a:off x="683568" y="5589240"/>
            <a:ext cx="8501335" cy="707886"/>
          </a:xfrm>
          <a:prstGeom prst="rect">
            <a:avLst/>
          </a:prstGeom>
          <a:noFill/>
        </p:spPr>
        <p:txBody>
          <a:bodyPr wrap="square" rtlCol="0">
            <a:spAutoFit/>
          </a:bodyPr>
          <a:lstStyle/>
          <a:p>
            <a:pPr marL="342900" indent="-342900">
              <a:buFont typeface="Arial" panose="020B0604020202020204" pitchFamily="34" charset="0"/>
              <a:buChar char="•"/>
            </a:pPr>
            <a:r>
              <a:rPr lang="es-AR" sz="2000" dirty="0" smtClean="0"/>
              <a:t>Son más económicos y permiten realizar </a:t>
            </a:r>
            <a:r>
              <a:rPr lang="es-AR" sz="2000" dirty="0" err="1" smtClean="0"/>
              <a:t>secuenciacion</a:t>
            </a:r>
            <a:r>
              <a:rPr lang="es-AR" sz="2000" dirty="0" smtClean="0"/>
              <a:t> de genomas o </a:t>
            </a:r>
            <a:r>
              <a:rPr lang="es-AR" sz="2000" dirty="0" err="1" smtClean="0"/>
              <a:t>transcriptomas</a:t>
            </a:r>
            <a:r>
              <a:rPr lang="es-AR" sz="2000" dirty="0" smtClean="0"/>
              <a:t> completos. </a:t>
            </a:r>
            <a:endParaRPr lang="en-US" sz="2000" dirty="0"/>
          </a:p>
        </p:txBody>
      </p:sp>
    </p:spTree>
    <p:extLst>
      <p:ext uri="{BB962C8B-B14F-4D97-AF65-F5344CB8AC3E}">
        <p14:creationId xmlns:p14="http://schemas.microsoft.com/office/powerpoint/2010/main" val="372723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5" y="288570"/>
            <a:ext cx="591343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954336" y="1389635"/>
            <a:ext cx="5490203" cy="461665"/>
          </a:xfrm>
          <a:prstGeom prst="rect">
            <a:avLst/>
          </a:prstGeom>
          <a:noFill/>
        </p:spPr>
        <p:txBody>
          <a:bodyPr wrap="square" rtlCol="0">
            <a:spAutoFit/>
          </a:bodyPr>
          <a:lstStyle/>
          <a:p>
            <a:r>
              <a:rPr lang="es-AR" sz="2400" b="1" dirty="0" smtClean="0"/>
              <a:t>Secuenciadores de tercera generación</a:t>
            </a:r>
            <a:endParaRPr lang="en-US" sz="2400" b="1"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5383" y="2780928"/>
            <a:ext cx="1905648" cy="258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7251" y="5261859"/>
            <a:ext cx="1427493" cy="5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7149" y="4725144"/>
            <a:ext cx="2232248" cy="1114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2421" y="2780928"/>
            <a:ext cx="246697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1601367" y="2092786"/>
            <a:ext cx="2538585" cy="400110"/>
          </a:xfrm>
          <a:prstGeom prst="rect">
            <a:avLst/>
          </a:prstGeom>
          <a:noFill/>
        </p:spPr>
        <p:txBody>
          <a:bodyPr wrap="square" rtlCol="0">
            <a:spAutoFit/>
          </a:bodyPr>
          <a:lstStyle/>
          <a:p>
            <a:r>
              <a:rPr lang="en-US" sz="2000" dirty="0"/>
              <a:t>Pacific Bioscience</a:t>
            </a:r>
          </a:p>
        </p:txBody>
      </p:sp>
      <p:sp>
        <p:nvSpPr>
          <p:cNvPr id="7" name="6 CuadroTexto"/>
          <p:cNvSpPr txBox="1"/>
          <p:nvPr/>
        </p:nvSpPr>
        <p:spPr>
          <a:xfrm>
            <a:off x="4792413" y="2092786"/>
            <a:ext cx="2006896" cy="400110"/>
          </a:xfrm>
          <a:prstGeom prst="rect">
            <a:avLst/>
          </a:prstGeom>
          <a:noFill/>
        </p:spPr>
        <p:txBody>
          <a:bodyPr wrap="none" rtlCol="0">
            <a:spAutoFit/>
          </a:bodyPr>
          <a:lstStyle/>
          <a:p>
            <a:r>
              <a:rPr lang="en-US" sz="2000" dirty="0"/>
              <a:t>Oxford </a:t>
            </a:r>
            <a:r>
              <a:rPr lang="en-US" sz="2000" dirty="0" err="1"/>
              <a:t>Nanopore</a:t>
            </a:r>
            <a:endParaRPr lang="en-US" sz="2000" dirty="0"/>
          </a:p>
        </p:txBody>
      </p:sp>
    </p:spTree>
    <p:extLst>
      <p:ext uri="{BB962C8B-B14F-4D97-AF65-F5344CB8AC3E}">
        <p14:creationId xmlns:p14="http://schemas.microsoft.com/office/powerpoint/2010/main" val="39859214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307149" y="982382"/>
            <a:ext cx="4572000" cy="461665"/>
          </a:xfrm>
          <a:prstGeom prst="rect">
            <a:avLst/>
          </a:prstGeom>
        </p:spPr>
        <p:txBody>
          <a:bodyPr>
            <a:spAutoFit/>
          </a:bodyPr>
          <a:lstStyle/>
          <a:p>
            <a:r>
              <a:rPr lang="en-US" sz="2400" b="1" dirty="0" err="1" smtClean="0"/>
              <a:t>Ventajas</a:t>
            </a:r>
            <a:endParaRPr lang="en-US" sz="2400" b="1" dirty="0"/>
          </a:p>
        </p:txBody>
      </p:sp>
      <p:sp>
        <p:nvSpPr>
          <p:cNvPr id="7" name="6 CuadroTexto"/>
          <p:cNvSpPr txBox="1"/>
          <p:nvPr/>
        </p:nvSpPr>
        <p:spPr>
          <a:xfrm>
            <a:off x="1216884" y="1772816"/>
            <a:ext cx="7027524" cy="707886"/>
          </a:xfrm>
          <a:prstGeom prst="rect">
            <a:avLst/>
          </a:prstGeom>
          <a:noFill/>
        </p:spPr>
        <p:txBody>
          <a:bodyPr wrap="square" rtlCol="0">
            <a:spAutoFit/>
          </a:bodyPr>
          <a:lstStyle/>
          <a:p>
            <a:pPr marL="285750" indent="-285750">
              <a:buFont typeface="Arial" panose="020B0604020202020204" pitchFamily="34" charset="0"/>
              <a:buChar char="•"/>
            </a:pPr>
            <a:r>
              <a:rPr lang="es-AR" sz="2000" dirty="0"/>
              <a:t>Lecturas </a:t>
            </a:r>
            <a:r>
              <a:rPr lang="es-AR" sz="2000" dirty="0" smtClean="0"/>
              <a:t>largas (</a:t>
            </a:r>
            <a:r>
              <a:rPr lang="es-AR" sz="2000" dirty="0" smtClean="0">
                <a:sym typeface="Symbol"/>
              </a:rPr>
              <a:t></a:t>
            </a:r>
            <a:r>
              <a:rPr lang="es-AR" sz="2000" dirty="0" smtClean="0"/>
              <a:t>1500 </a:t>
            </a:r>
            <a:r>
              <a:rPr lang="es-AR" sz="2000" dirty="0" err="1" smtClean="0"/>
              <a:t>pb</a:t>
            </a:r>
            <a:r>
              <a:rPr lang="es-AR" sz="2000" dirty="0" smtClean="0"/>
              <a:t>). Facilita </a:t>
            </a:r>
            <a:r>
              <a:rPr lang="es-AR" sz="2000" dirty="0"/>
              <a:t>el ensamblado</a:t>
            </a:r>
            <a:endParaRPr lang="en-US" sz="2000" dirty="0"/>
          </a:p>
          <a:p>
            <a:pPr marL="285750" indent="-285750">
              <a:buFont typeface="Arial" panose="020B0604020202020204" pitchFamily="34" charset="0"/>
              <a:buChar char="•"/>
            </a:pPr>
            <a:endParaRPr lang="en-US" sz="2000" dirty="0"/>
          </a:p>
        </p:txBody>
      </p:sp>
      <p:sp>
        <p:nvSpPr>
          <p:cNvPr id="8" name="7 Rectángulo"/>
          <p:cNvSpPr/>
          <p:nvPr/>
        </p:nvSpPr>
        <p:spPr>
          <a:xfrm>
            <a:off x="1307149" y="4077072"/>
            <a:ext cx="4572000" cy="461665"/>
          </a:xfrm>
          <a:prstGeom prst="rect">
            <a:avLst/>
          </a:prstGeom>
        </p:spPr>
        <p:txBody>
          <a:bodyPr>
            <a:spAutoFit/>
          </a:bodyPr>
          <a:lstStyle/>
          <a:p>
            <a:r>
              <a:rPr lang="en-US" sz="2400" b="1" dirty="0" err="1" smtClean="0"/>
              <a:t>Desventajas</a:t>
            </a:r>
            <a:r>
              <a:rPr lang="en-US" sz="2400" b="1" dirty="0" smtClean="0"/>
              <a:t> </a:t>
            </a:r>
            <a:endParaRPr lang="en-US" sz="2400" b="1" dirty="0"/>
          </a:p>
        </p:txBody>
      </p:sp>
      <p:sp>
        <p:nvSpPr>
          <p:cNvPr id="9" name="8 Rectángulo"/>
          <p:cNvSpPr/>
          <p:nvPr/>
        </p:nvSpPr>
        <p:spPr>
          <a:xfrm>
            <a:off x="1216884" y="2564904"/>
            <a:ext cx="6870086" cy="400110"/>
          </a:xfrm>
          <a:prstGeom prst="rect">
            <a:avLst/>
          </a:prstGeom>
        </p:spPr>
        <p:txBody>
          <a:bodyPr wrap="none">
            <a:spAutoFit/>
          </a:bodyPr>
          <a:lstStyle/>
          <a:p>
            <a:pPr marL="285750" indent="-285750">
              <a:buFont typeface="Arial" panose="020B0604020202020204" pitchFamily="34" charset="0"/>
              <a:buChar char="•"/>
            </a:pPr>
            <a:r>
              <a:rPr lang="en-US" sz="2000" dirty="0"/>
              <a:t>No se </a:t>
            </a:r>
            <a:r>
              <a:rPr lang="en-US" sz="2000" dirty="0" err="1"/>
              <a:t>requiere</a:t>
            </a:r>
            <a:r>
              <a:rPr lang="en-US" sz="2000" dirty="0"/>
              <a:t> </a:t>
            </a:r>
            <a:r>
              <a:rPr lang="en-US" sz="2000" dirty="0" err="1" smtClean="0"/>
              <a:t>amplificación</a:t>
            </a:r>
            <a:r>
              <a:rPr lang="en-US" sz="2000" dirty="0" smtClean="0"/>
              <a:t>, </a:t>
            </a:r>
            <a:r>
              <a:rPr lang="en-US" sz="2000" dirty="0" err="1" smtClean="0"/>
              <a:t>secuenciación</a:t>
            </a:r>
            <a:r>
              <a:rPr lang="en-US" sz="2000" dirty="0" smtClean="0"/>
              <a:t> </a:t>
            </a:r>
            <a:r>
              <a:rPr lang="en-US" sz="2000" dirty="0" err="1" smtClean="0"/>
              <a:t>en</a:t>
            </a:r>
            <a:r>
              <a:rPr lang="en-US" sz="2000" dirty="0" smtClean="0"/>
              <a:t> </a:t>
            </a:r>
            <a:r>
              <a:rPr lang="en-US" sz="2000" dirty="0" err="1" smtClean="0"/>
              <a:t>tiempo</a:t>
            </a:r>
            <a:r>
              <a:rPr lang="en-US" sz="2000" dirty="0" smtClean="0"/>
              <a:t> real</a:t>
            </a:r>
          </a:p>
        </p:txBody>
      </p:sp>
      <p:sp>
        <p:nvSpPr>
          <p:cNvPr id="10" name="9 Rectángulo"/>
          <p:cNvSpPr/>
          <p:nvPr/>
        </p:nvSpPr>
        <p:spPr>
          <a:xfrm>
            <a:off x="1216884" y="3356992"/>
            <a:ext cx="3631763" cy="400110"/>
          </a:xfrm>
          <a:prstGeom prst="rect">
            <a:avLst/>
          </a:prstGeom>
        </p:spPr>
        <p:txBody>
          <a:bodyPr wrap="none">
            <a:spAutoFit/>
          </a:bodyPr>
          <a:lstStyle/>
          <a:p>
            <a:pPr marL="285750" indent="-285750">
              <a:buFont typeface="Arial" panose="020B0604020202020204" pitchFamily="34" charset="0"/>
              <a:buChar char="•"/>
            </a:pPr>
            <a:r>
              <a:rPr lang="en-US" sz="2000" dirty="0" err="1"/>
              <a:t>Detecta</a:t>
            </a:r>
            <a:r>
              <a:rPr lang="en-US" sz="2000" dirty="0"/>
              <a:t> </a:t>
            </a:r>
            <a:r>
              <a:rPr lang="en-US" sz="2000" dirty="0" err="1"/>
              <a:t>modificaciones</a:t>
            </a:r>
            <a:r>
              <a:rPr lang="en-US" sz="2000" dirty="0"/>
              <a:t> de </a:t>
            </a:r>
            <a:r>
              <a:rPr lang="en-US" sz="2000" dirty="0" err="1"/>
              <a:t>nt</a:t>
            </a:r>
            <a:endParaRPr lang="en-US" sz="2000" dirty="0"/>
          </a:p>
        </p:txBody>
      </p:sp>
      <p:sp>
        <p:nvSpPr>
          <p:cNvPr id="11" name="10 CuadroTexto"/>
          <p:cNvSpPr txBox="1"/>
          <p:nvPr/>
        </p:nvSpPr>
        <p:spPr>
          <a:xfrm>
            <a:off x="1216885" y="4961617"/>
            <a:ext cx="2952328"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t>Costo</a:t>
            </a:r>
            <a:r>
              <a:rPr lang="en-US" sz="2000" dirty="0"/>
              <a:t> </a:t>
            </a:r>
            <a:r>
              <a:rPr lang="en-US" sz="2000" dirty="0" smtClean="0"/>
              <a:t>alto</a:t>
            </a:r>
            <a:endParaRPr lang="en-US" sz="2000" dirty="0"/>
          </a:p>
        </p:txBody>
      </p:sp>
      <p:sp>
        <p:nvSpPr>
          <p:cNvPr id="12" name="11 Rectángulo"/>
          <p:cNvSpPr/>
          <p:nvPr/>
        </p:nvSpPr>
        <p:spPr>
          <a:xfrm>
            <a:off x="1216885" y="5507940"/>
            <a:ext cx="2586157" cy="400110"/>
          </a:xfrm>
          <a:prstGeom prst="rect">
            <a:avLst/>
          </a:prstGeom>
        </p:spPr>
        <p:txBody>
          <a:bodyPr wrap="none">
            <a:spAutoFit/>
          </a:bodyPr>
          <a:lstStyle/>
          <a:p>
            <a:pPr marL="285750" indent="-285750">
              <a:buFont typeface="Arial" panose="020B0604020202020204" pitchFamily="34" charset="0"/>
              <a:buChar char="•"/>
            </a:pPr>
            <a:r>
              <a:rPr lang="en-US" sz="2000" dirty="0"/>
              <a:t>Alta </a:t>
            </a:r>
            <a:r>
              <a:rPr lang="en-US" sz="2000" dirty="0" err="1"/>
              <a:t>tasa</a:t>
            </a:r>
            <a:r>
              <a:rPr lang="en-US" sz="2000" dirty="0"/>
              <a:t> de </a:t>
            </a:r>
            <a:r>
              <a:rPr lang="en-US" sz="2000" dirty="0" err="1"/>
              <a:t>errores</a:t>
            </a:r>
            <a:endParaRPr lang="en-US" sz="2000" dirty="0"/>
          </a:p>
        </p:txBody>
      </p:sp>
    </p:spTree>
    <p:extLst>
      <p:ext uri="{BB962C8B-B14F-4D97-AF65-F5344CB8AC3E}">
        <p14:creationId xmlns:p14="http://schemas.microsoft.com/office/powerpoint/2010/main" val="7666622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7076</TotalTime>
  <Words>1459</Words>
  <Application>Microsoft Office PowerPoint</Application>
  <PresentationFormat>Presentación en pantalla (4:3)</PresentationFormat>
  <Paragraphs>148</Paragraphs>
  <Slides>30</Slides>
  <Notes>6</Notes>
  <HiddenSlides>0</HiddenSlides>
  <MMClips>1</MMClips>
  <ScaleCrop>false</ScaleCrop>
  <HeadingPairs>
    <vt:vector size="4" baseType="variant">
      <vt:variant>
        <vt:lpstr>Tema</vt:lpstr>
      </vt:variant>
      <vt:variant>
        <vt:i4>1</vt:i4>
      </vt:variant>
      <vt:variant>
        <vt:lpstr>Títulos de diapositiva</vt:lpstr>
      </vt:variant>
      <vt:variant>
        <vt:i4>30</vt:i4>
      </vt:variant>
    </vt:vector>
  </HeadingPairs>
  <TitlesOfParts>
    <vt:vector size="31" baseType="lpstr">
      <vt:lpstr>Chincheta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GP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Julia</dc:creator>
  <cp:lastModifiedBy>Julia</cp:lastModifiedBy>
  <cp:revision>116</cp:revision>
  <dcterms:created xsi:type="dcterms:W3CDTF">2020-07-22T19:54:20Z</dcterms:created>
  <dcterms:modified xsi:type="dcterms:W3CDTF">2020-08-03T12:42:37Z</dcterms:modified>
</cp:coreProperties>
</file>